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86" r:id="rId2"/>
    <p:sldId id="313" r:id="rId3"/>
    <p:sldId id="308" r:id="rId4"/>
    <p:sldId id="319" r:id="rId5"/>
    <p:sldId id="320" r:id="rId6"/>
    <p:sldId id="321" r:id="rId7"/>
    <p:sldId id="322" r:id="rId8"/>
    <p:sldId id="323" r:id="rId9"/>
    <p:sldId id="268" r:id="rId10"/>
    <p:sldId id="265" r:id="rId11"/>
    <p:sldId id="264" r:id="rId12"/>
    <p:sldId id="270" r:id="rId13"/>
    <p:sldId id="271" r:id="rId14"/>
    <p:sldId id="272" r:id="rId15"/>
    <p:sldId id="273" r:id="rId16"/>
    <p:sldId id="274" r:id="rId17"/>
    <p:sldId id="314" r:id="rId18"/>
    <p:sldId id="315" r:id="rId19"/>
    <p:sldId id="316" r:id="rId20"/>
    <p:sldId id="317" r:id="rId21"/>
    <p:sldId id="318"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DB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Нет стиля, сетка таблиц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580" autoAdjust="0"/>
  </p:normalViewPr>
  <p:slideViewPr>
    <p:cSldViewPr snapToGrid="0">
      <p:cViewPr varScale="1">
        <p:scale>
          <a:sx n="85" d="100"/>
          <a:sy n="85" d="100"/>
        </p:scale>
        <p:origin x="77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2637D8-4660-4DFB-BE54-674B7963B405}" type="datetimeFigureOut">
              <a:rPr lang="ru-RU" smtClean="0"/>
              <a:t>30.11.2023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A899F5-3A7D-4ADF-8424-8E2B7BDECF4C}" type="slidenum">
              <a:rPr lang="ru-RU" smtClean="0"/>
              <a:t>‹#›</a:t>
            </a:fld>
            <a:endParaRPr lang="ru-RU"/>
          </a:p>
        </p:txBody>
      </p:sp>
    </p:spTree>
    <p:extLst>
      <p:ext uri="{BB962C8B-B14F-4D97-AF65-F5344CB8AC3E}">
        <p14:creationId xmlns:p14="http://schemas.microsoft.com/office/powerpoint/2010/main" val="2470601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516BC136-19E1-4CDE-8A7B-E96C472B001B}" type="datetime1">
              <a:rPr lang="ru-RU" smtClean="0"/>
              <a:t>30.11.2023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092CF9-F46D-4F0B-812A-240F1E00EE51}" type="slidenum">
              <a:rPr lang="ru-RU" smtClean="0"/>
              <a:t>‹#›</a:t>
            </a:fld>
            <a:endParaRPr lang="ru-RU"/>
          </a:p>
        </p:txBody>
      </p:sp>
    </p:spTree>
    <p:extLst>
      <p:ext uri="{BB962C8B-B14F-4D97-AF65-F5344CB8AC3E}">
        <p14:creationId xmlns:p14="http://schemas.microsoft.com/office/powerpoint/2010/main" val="3309458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24CB2FE9-53D1-4ADD-B2D6-C932B88D391E}" type="datetime1">
              <a:rPr lang="ru-RU" smtClean="0"/>
              <a:t>30.11.2023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092CF9-F46D-4F0B-812A-240F1E00EE51}" type="slidenum">
              <a:rPr lang="ru-RU" smtClean="0"/>
              <a:t>‹#›</a:t>
            </a:fld>
            <a:endParaRPr lang="ru-RU"/>
          </a:p>
        </p:txBody>
      </p:sp>
    </p:spTree>
    <p:extLst>
      <p:ext uri="{BB962C8B-B14F-4D97-AF65-F5344CB8AC3E}">
        <p14:creationId xmlns:p14="http://schemas.microsoft.com/office/powerpoint/2010/main" val="3018610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DE58762-BEEC-4B90-AC7B-141794A04795}" type="datetime1">
              <a:rPr lang="ru-RU" smtClean="0"/>
              <a:t>30.11.2023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092CF9-F46D-4F0B-812A-240F1E00EE51}" type="slidenum">
              <a:rPr lang="ru-RU" smtClean="0"/>
              <a:t>‹#›</a:t>
            </a:fld>
            <a:endParaRPr lang="ru-RU"/>
          </a:p>
        </p:txBody>
      </p:sp>
    </p:spTree>
    <p:extLst>
      <p:ext uri="{BB962C8B-B14F-4D97-AF65-F5344CB8AC3E}">
        <p14:creationId xmlns:p14="http://schemas.microsoft.com/office/powerpoint/2010/main" val="3555886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E66D987-62A1-4D66-A57B-103BC5CA4B8D}" type="datetime1">
              <a:rPr lang="ru-RU" smtClean="0"/>
              <a:t>30.11.2023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092CF9-F46D-4F0B-812A-240F1E00EE51}" type="slidenum">
              <a:rPr lang="ru-RU" smtClean="0"/>
              <a:t>‹#›</a:t>
            </a:fld>
            <a:endParaRPr lang="ru-RU"/>
          </a:p>
        </p:txBody>
      </p:sp>
    </p:spTree>
    <p:extLst>
      <p:ext uri="{BB962C8B-B14F-4D97-AF65-F5344CB8AC3E}">
        <p14:creationId xmlns:p14="http://schemas.microsoft.com/office/powerpoint/2010/main" val="2437874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00952A9-6724-4BE1-9E38-18C1FB1B1B2F}" type="datetime1">
              <a:rPr lang="ru-RU" smtClean="0"/>
              <a:t>30.11.2023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B092CF9-F46D-4F0B-812A-240F1E00EE51}" type="slidenum">
              <a:rPr lang="ru-RU" smtClean="0"/>
              <a:t>‹#›</a:t>
            </a:fld>
            <a:endParaRPr lang="ru-RU"/>
          </a:p>
        </p:txBody>
      </p:sp>
    </p:spTree>
    <p:extLst>
      <p:ext uri="{BB962C8B-B14F-4D97-AF65-F5344CB8AC3E}">
        <p14:creationId xmlns:p14="http://schemas.microsoft.com/office/powerpoint/2010/main" val="463228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73FD470E-CC0C-48B3-AC69-F0185F197664}" type="datetime1">
              <a:rPr lang="ru-RU" smtClean="0"/>
              <a:t>30.11.2023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092CF9-F46D-4F0B-812A-240F1E00EE51}" type="slidenum">
              <a:rPr lang="ru-RU" smtClean="0"/>
              <a:t>‹#›</a:t>
            </a:fld>
            <a:endParaRPr lang="ru-RU"/>
          </a:p>
        </p:txBody>
      </p:sp>
    </p:spTree>
    <p:extLst>
      <p:ext uri="{BB962C8B-B14F-4D97-AF65-F5344CB8AC3E}">
        <p14:creationId xmlns:p14="http://schemas.microsoft.com/office/powerpoint/2010/main" val="699273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BA29930-FE4A-43C5-B1E5-2A184D87F01C}" type="datetime1">
              <a:rPr lang="ru-RU" smtClean="0"/>
              <a:t>30.11.2023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EB092CF9-F46D-4F0B-812A-240F1E00EE51}" type="slidenum">
              <a:rPr lang="ru-RU" smtClean="0"/>
              <a:t>‹#›</a:t>
            </a:fld>
            <a:endParaRPr lang="ru-RU"/>
          </a:p>
        </p:txBody>
      </p:sp>
    </p:spTree>
    <p:extLst>
      <p:ext uri="{BB962C8B-B14F-4D97-AF65-F5344CB8AC3E}">
        <p14:creationId xmlns:p14="http://schemas.microsoft.com/office/powerpoint/2010/main" val="513085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496EABD9-D5FE-48D2-8828-AC0118395ADE}" type="datetime1">
              <a:rPr lang="ru-RU" smtClean="0"/>
              <a:t>30.11.2023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EB092CF9-F46D-4F0B-812A-240F1E00EE51}" type="slidenum">
              <a:rPr lang="ru-RU" smtClean="0"/>
              <a:t>‹#›</a:t>
            </a:fld>
            <a:endParaRPr lang="ru-RU"/>
          </a:p>
        </p:txBody>
      </p:sp>
    </p:spTree>
    <p:extLst>
      <p:ext uri="{BB962C8B-B14F-4D97-AF65-F5344CB8AC3E}">
        <p14:creationId xmlns:p14="http://schemas.microsoft.com/office/powerpoint/2010/main" val="2391967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4A46EB6-94B6-405E-BC62-6A8A35C11BD2}" type="datetime1">
              <a:rPr lang="ru-RU" smtClean="0"/>
              <a:t>30.11.2023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EB092CF9-F46D-4F0B-812A-240F1E00EE51}" type="slidenum">
              <a:rPr lang="ru-RU" smtClean="0"/>
              <a:t>‹#›</a:t>
            </a:fld>
            <a:endParaRPr lang="ru-RU"/>
          </a:p>
        </p:txBody>
      </p:sp>
    </p:spTree>
    <p:extLst>
      <p:ext uri="{BB962C8B-B14F-4D97-AF65-F5344CB8AC3E}">
        <p14:creationId xmlns:p14="http://schemas.microsoft.com/office/powerpoint/2010/main" val="3190045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2BF50AC8-4E15-41C4-BB94-C5EAFBEDA3D3}" type="datetime1">
              <a:rPr lang="ru-RU" smtClean="0"/>
              <a:t>30.11.2023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092CF9-F46D-4F0B-812A-240F1E00EE51}" type="slidenum">
              <a:rPr lang="ru-RU" smtClean="0"/>
              <a:t>‹#›</a:t>
            </a:fld>
            <a:endParaRPr lang="ru-RU"/>
          </a:p>
        </p:txBody>
      </p:sp>
    </p:spTree>
    <p:extLst>
      <p:ext uri="{BB962C8B-B14F-4D97-AF65-F5344CB8AC3E}">
        <p14:creationId xmlns:p14="http://schemas.microsoft.com/office/powerpoint/2010/main" val="18063285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13A2612F-544D-4158-8255-415A77406B05}" type="datetime1">
              <a:rPr lang="ru-RU" smtClean="0"/>
              <a:t>30.11.2023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EB092CF9-F46D-4F0B-812A-240F1E00EE51}" type="slidenum">
              <a:rPr lang="ru-RU" smtClean="0"/>
              <a:t>‹#›</a:t>
            </a:fld>
            <a:endParaRPr lang="ru-RU"/>
          </a:p>
        </p:txBody>
      </p:sp>
    </p:spTree>
    <p:extLst>
      <p:ext uri="{BB962C8B-B14F-4D97-AF65-F5344CB8AC3E}">
        <p14:creationId xmlns:p14="http://schemas.microsoft.com/office/powerpoint/2010/main" val="805403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28E7CC-253F-492F-8BCF-E412F53C9619}" type="datetime1">
              <a:rPr lang="ru-RU" smtClean="0"/>
              <a:t>30.11.2023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92CF9-F46D-4F0B-812A-240F1E00EE51}" type="slidenum">
              <a:rPr lang="ru-RU" smtClean="0"/>
              <a:t>‹#›</a:t>
            </a:fld>
            <a:endParaRPr lang="ru-RU"/>
          </a:p>
        </p:txBody>
      </p:sp>
    </p:spTree>
    <p:extLst>
      <p:ext uri="{BB962C8B-B14F-4D97-AF65-F5344CB8AC3E}">
        <p14:creationId xmlns:p14="http://schemas.microsoft.com/office/powerpoint/2010/main" val="876970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a:extLst>
              <a:ext uri="{FF2B5EF4-FFF2-40B4-BE49-F238E27FC236}">
                <a16:creationId xmlns:a16="http://schemas.microsoft.com/office/drawing/2014/main" id="{D2C17153-8396-4480-A0F4-B3428C21CD61}"/>
              </a:ext>
            </a:extLst>
          </p:cNvPr>
          <p:cNvSpPr>
            <a:spLocks noGrp="1"/>
          </p:cNvSpPr>
          <p:nvPr>
            <p:ph type="sldNum" sz="quarter" idx="12"/>
          </p:nvPr>
        </p:nvSpPr>
        <p:spPr/>
        <p:txBody>
          <a:bodyPr/>
          <a:lstStyle/>
          <a:p>
            <a:fld id="{EB092CF9-F46D-4F0B-812A-240F1E00EE51}" type="slidenum">
              <a:rPr lang="ru-RU" smtClean="0"/>
              <a:t>1</a:t>
            </a:fld>
            <a:endParaRPr lang="ru-RU"/>
          </a:p>
        </p:txBody>
      </p:sp>
      <p:sp>
        <p:nvSpPr>
          <p:cNvPr id="9" name="Заголовок 1">
            <a:extLst>
              <a:ext uri="{FF2B5EF4-FFF2-40B4-BE49-F238E27FC236}">
                <a16:creationId xmlns:a16="http://schemas.microsoft.com/office/drawing/2014/main" id="{6758F25B-E6E0-4A59-BBE0-B47FD72BD030}"/>
              </a:ext>
            </a:extLst>
          </p:cNvPr>
          <p:cNvSpPr>
            <a:spLocks noGrp="1"/>
          </p:cNvSpPr>
          <p:nvPr/>
        </p:nvSpPr>
        <p:spPr>
          <a:xfrm>
            <a:off x="2127129" y="1914217"/>
            <a:ext cx="9673388" cy="125449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3200" b="1" dirty="0">
                <a:solidFill>
                  <a:srgbClr val="1D4478"/>
                </a:solidFill>
                <a:latin typeface="+mn-lt"/>
              </a:rPr>
              <a:t>ФЕДЕРАЛЬНАЯ СЛУЖБА</a:t>
            </a:r>
            <a:br>
              <a:rPr lang="ru-RU" sz="3200" b="1" dirty="0">
                <a:solidFill>
                  <a:srgbClr val="1D4478"/>
                </a:solidFill>
                <a:latin typeface="+mn-lt"/>
              </a:rPr>
            </a:br>
            <a:r>
              <a:rPr lang="ru-RU" sz="2800" b="1" dirty="0">
                <a:solidFill>
                  <a:srgbClr val="1D4478"/>
                </a:solidFill>
                <a:latin typeface="+mn-lt"/>
              </a:rPr>
              <a:t>по экологическому, технологическому и атомному надзору</a:t>
            </a:r>
            <a:br>
              <a:rPr lang="ru-RU" sz="600" b="1" dirty="0">
                <a:solidFill>
                  <a:srgbClr val="1D4478"/>
                </a:solidFill>
                <a:latin typeface="+mn-lt"/>
              </a:rPr>
            </a:br>
            <a:br>
              <a:rPr lang="ru-RU" sz="700" b="1" dirty="0">
                <a:solidFill>
                  <a:srgbClr val="1D4478"/>
                </a:solidFill>
                <a:latin typeface="+mn-lt"/>
              </a:rPr>
            </a:br>
            <a:r>
              <a:rPr lang="ru-RU" sz="2800" b="1" dirty="0">
                <a:solidFill>
                  <a:srgbClr val="1D4478"/>
                </a:solidFill>
                <a:latin typeface="+mn-lt"/>
              </a:rPr>
              <a:t>Приволжское управление</a:t>
            </a:r>
          </a:p>
        </p:txBody>
      </p:sp>
      <p:sp>
        <p:nvSpPr>
          <p:cNvPr id="10" name="Подзаголовок 2">
            <a:extLst>
              <a:ext uri="{FF2B5EF4-FFF2-40B4-BE49-F238E27FC236}">
                <a16:creationId xmlns:a16="http://schemas.microsoft.com/office/drawing/2014/main" id="{6CDC2706-1C39-4FCC-8200-7567218116C9}"/>
              </a:ext>
            </a:extLst>
          </p:cNvPr>
          <p:cNvSpPr>
            <a:spLocks noGrp="1"/>
          </p:cNvSpPr>
          <p:nvPr/>
        </p:nvSpPr>
        <p:spPr>
          <a:xfrm>
            <a:off x="391483" y="4195769"/>
            <a:ext cx="11097929" cy="17966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ru-RU" sz="4000" b="1" dirty="0">
                <a:latin typeface="Calibri" panose="020F0502020204030204" pitchFamily="34" charset="0"/>
                <a:cs typeface="Calibri" panose="020F0502020204030204" pitchFamily="34" charset="0"/>
              </a:rPr>
              <a:t>Об итогах контроля хода подготовки муниципальных образований к осенне-зимнему периоду 2023-2024</a:t>
            </a:r>
          </a:p>
        </p:txBody>
      </p:sp>
      <p:pic>
        <p:nvPicPr>
          <p:cNvPr id="11" name="Рисунок 10">
            <a:extLst>
              <a:ext uri="{FF2B5EF4-FFF2-40B4-BE49-F238E27FC236}">
                <a16:creationId xmlns:a16="http://schemas.microsoft.com/office/drawing/2014/main" id="{F3AA3AEB-3B04-4201-AF65-C041BCF5ED0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691" r="23682"/>
          <a:stretch/>
        </p:blipFill>
        <p:spPr>
          <a:xfrm>
            <a:off x="702589" y="1596015"/>
            <a:ext cx="1424540" cy="1651513"/>
          </a:xfrm>
          <a:prstGeom prst="rect">
            <a:avLst/>
          </a:prstGeom>
        </p:spPr>
      </p:pic>
    </p:spTree>
    <p:extLst>
      <p:ext uri="{BB962C8B-B14F-4D97-AF65-F5344CB8AC3E}">
        <p14:creationId xmlns:p14="http://schemas.microsoft.com/office/powerpoint/2010/main" val="9913162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a:stretch>
            <a:fillRect/>
          </a:stretch>
        </p:blipFill>
        <p:spPr>
          <a:xfrm>
            <a:off x="6671945" y="2370336"/>
            <a:ext cx="3270818" cy="4163043"/>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4269" y="2816449"/>
            <a:ext cx="4163041" cy="3270817"/>
          </a:xfrm>
          <a:prstGeom prst="rect">
            <a:avLst/>
          </a:prstGeom>
        </p:spPr>
      </p:pic>
      <p:sp>
        <p:nvSpPr>
          <p:cNvPr id="7" name="Прямоугольник 6"/>
          <p:cNvSpPr/>
          <p:nvPr/>
        </p:nvSpPr>
        <p:spPr>
          <a:xfrm>
            <a:off x="143144" y="100622"/>
            <a:ext cx="9072293" cy="646331"/>
          </a:xfrm>
          <a:prstGeom prst="rect">
            <a:avLst/>
          </a:prstGeom>
        </p:spPr>
        <p:txBody>
          <a:bodyPr wrap="square">
            <a:spAutoFit/>
          </a:bodyPr>
          <a:lstStyle/>
          <a:p>
            <a:pPr algn="ctr"/>
            <a:r>
              <a:rPr lang="ru-RU" b="1" dirty="0">
                <a:latin typeface="Times New Roman" panose="02020603050405020304" pitchFamily="18" charset="0"/>
                <a:cs typeface="Times New Roman" panose="02020603050405020304" pitchFamily="18" charset="0"/>
              </a:rPr>
              <a:t>Котельная МУП «ОП ЖКХ» Порецкого муниципального округа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по ул. Комсомольская 60 с. Порецкое Чувашской Республики </a:t>
            </a:r>
          </a:p>
        </p:txBody>
      </p:sp>
      <p:sp>
        <p:nvSpPr>
          <p:cNvPr id="8" name="Прямоугольник 7"/>
          <p:cNvSpPr/>
          <p:nvPr/>
        </p:nvSpPr>
        <p:spPr>
          <a:xfrm>
            <a:off x="900382" y="881611"/>
            <a:ext cx="8315055" cy="1027782"/>
          </a:xfrm>
          <a:prstGeom prst="rect">
            <a:avLst/>
          </a:prstGeom>
        </p:spPr>
        <p:txBody>
          <a:bodyPr wrap="square">
            <a:spAutoFit/>
          </a:bodyPr>
          <a:lstStyle/>
          <a:p>
            <a:pPr algn="just">
              <a:lnSpc>
                <a:spcPct val="115000"/>
              </a:lnSpc>
              <a:spcAft>
                <a:spcPts val="1000"/>
              </a:spcAft>
            </a:pPr>
            <a:r>
              <a:rPr lang="ru-RU" dirty="0">
                <a:latin typeface="Times New Roman" panose="02020603050405020304" pitchFamily="18" charset="0"/>
                <a:cs typeface="Times New Roman" panose="02020603050405020304" pitchFamily="18" charset="0"/>
              </a:rPr>
              <a:t>19.07.2023 выявлено</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н</a:t>
            </a:r>
            <a:r>
              <a:rPr lang="ru-RU" dirty="0">
                <a:latin typeface="Times New Roman" panose="02020603050405020304" pitchFamily="18" charset="0"/>
                <a:ea typeface="Calibri" panose="020F0502020204030204" pitchFamily="34" charset="0"/>
                <a:cs typeface="Times New Roman" panose="02020603050405020304" pitchFamily="18" charset="0"/>
              </a:rPr>
              <a:t>е проводятся наблюдения за состоянием газоходов </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в установленные сроки, а именно </a:t>
            </a:r>
            <a:r>
              <a:rPr lang="ru-RU" dirty="0">
                <a:latin typeface="Times New Roman" panose="02020603050405020304" pitchFamily="18" charset="0"/>
                <a:ea typeface="Calibri" panose="020F0502020204030204" pitchFamily="34" charset="0"/>
              </a:rPr>
              <a:t>отсутствует тепловая изоляция газоходов </a:t>
            </a:r>
            <a:br>
              <a:rPr lang="ru-RU" dirty="0">
                <a:latin typeface="Times New Roman" panose="02020603050405020304" pitchFamily="18" charset="0"/>
                <a:ea typeface="Calibri" panose="020F0502020204030204" pitchFamily="34" charset="0"/>
              </a:rPr>
            </a:br>
            <a:r>
              <a:rPr lang="ru-RU" dirty="0">
                <a:latin typeface="Times New Roman" panose="02020603050405020304" pitchFamily="18" charset="0"/>
                <a:ea typeface="Calibri" panose="020F0502020204030204" pitchFamily="34" charset="0"/>
              </a:rPr>
              <a:t>на выходе из котельной.</a:t>
            </a:r>
            <a:endParaRPr lang="ru-RU" dirty="0"/>
          </a:p>
        </p:txBody>
      </p:sp>
      <p:sp>
        <p:nvSpPr>
          <p:cNvPr id="10" name="TextBox 9">
            <a:extLst>
              <a:ext uri="{FF2B5EF4-FFF2-40B4-BE49-F238E27FC236}">
                <a16:creationId xmlns:a16="http://schemas.microsoft.com/office/drawing/2014/main" id="{A9927C97-ED07-4E87-B72B-A663C09F8717}"/>
              </a:ext>
            </a:extLst>
          </p:cNvPr>
          <p:cNvSpPr txBox="1"/>
          <p:nvPr/>
        </p:nvSpPr>
        <p:spPr>
          <a:xfrm>
            <a:off x="6570368" y="1909393"/>
            <a:ext cx="3212755" cy="369332"/>
          </a:xfrm>
          <a:prstGeom prst="rect">
            <a:avLst/>
          </a:prstGeom>
          <a:noFill/>
        </p:spPr>
        <p:txBody>
          <a:bodyPr wrap="square">
            <a:spAutoFit/>
          </a:bodyPr>
          <a:lstStyle/>
          <a:p>
            <a:r>
              <a:rPr lang="ru-RU" dirty="0">
                <a:solidFill>
                  <a:srgbClr val="000000"/>
                </a:solidFill>
                <a:latin typeface="Times New Roman" panose="02020603050405020304" pitchFamily="18" charset="0"/>
              </a:rPr>
              <a:t>Стало</a:t>
            </a:r>
            <a:endParaRPr lang="ru-RU" dirty="0"/>
          </a:p>
        </p:txBody>
      </p:sp>
      <p:sp>
        <p:nvSpPr>
          <p:cNvPr id="11" name="TextBox 10">
            <a:extLst>
              <a:ext uri="{FF2B5EF4-FFF2-40B4-BE49-F238E27FC236}">
                <a16:creationId xmlns:a16="http://schemas.microsoft.com/office/drawing/2014/main" id="{9D35A907-207B-4F8C-A31F-A5FDF15C6AE4}"/>
              </a:ext>
            </a:extLst>
          </p:cNvPr>
          <p:cNvSpPr txBox="1"/>
          <p:nvPr/>
        </p:nvSpPr>
        <p:spPr>
          <a:xfrm>
            <a:off x="900381" y="1909393"/>
            <a:ext cx="3212755" cy="369332"/>
          </a:xfrm>
          <a:prstGeom prst="rect">
            <a:avLst/>
          </a:prstGeom>
          <a:noFill/>
        </p:spPr>
        <p:txBody>
          <a:bodyPr wrap="square">
            <a:spAutoFit/>
          </a:bodyPr>
          <a:lstStyle/>
          <a:p>
            <a:r>
              <a:rPr lang="ru-RU" dirty="0">
                <a:solidFill>
                  <a:srgbClr val="000000"/>
                </a:solidFill>
                <a:latin typeface="Times New Roman" panose="02020603050405020304" pitchFamily="18" charset="0"/>
              </a:rPr>
              <a:t>Было</a:t>
            </a:r>
            <a:endParaRPr lang="ru-RU" dirty="0"/>
          </a:p>
        </p:txBody>
      </p:sp>
      <p:sp>
        <p:nvSpPr>
          <p:cNvPr id="12" name="Прямоугольник 11">
            <a:extLst>
              <a:ext uri="{FF2B5EF4-FFF2-40B4-BE49-F238E27FC236}">
                <a16:creationId xmlns:a16="http://schemas.microsoft.com/office/drawing/2014/main" id="{F6131D90-ABA2-49D6-B271-0AB2A1012EB1}"/>
              </a:ext>
            </a:extLst>
          </p:cNvPr>
          <p:cNvSpPr/>
          <p:nvPr/>
        </p:nvSpPr>
        <p:spPr>
          <a:xfrm>
            <a:off x="8688288" y="808294"/>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13" name="Рисунок 12">
            <a:extLst>
              <a:ext uri="{FF2B5EF4-FFF2-40B4-BE49-F238E27FC236}">
                <a16:creationId xmlns:a16="http://schemas.microsoft.com/office/drawing/2014/main" id="{1560F8C3-81C9-4FCE-9CA9-1E78C857D75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spTree>
    <p:extLst>
      <p:ext uri="{BB962C8B-B14F-4D97-AF65-F5344CB8AC3E}">
        <p14:creationId xmlns:p14="http://schemas.microsoft.com/office/powerpoint/2010/main" val="1952098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22105002048_000000_20231004-095725_38.jpg"/>
          <p:cNvPicPr/>
          <p:nvPr/>
        </p:nvPicPr>
        <p:blipFill>
          <a:blip r:embed="rId2" cstate="print"/>
          <a:stretch>
            <a:fillRect/>
          </a:stretch>
        </p:blipFill>
        <p:spPr>
          <a:xfrm>
            <a:off x="740230" y="2867388"/>
            <a:ext cx="5048069" cy="3647168"/>
          </a:xfrm>
          <a:prstGeom prst="rect">
            <a:avLst/>
          </a:prstGeom>
        </p:spPr>
      </p:pic>
      <p:pic>
        <p:nvPicPr>
          <p:cNvPr id="3" name="Рисунок 2"/>
          <p:cNvPicPr/>
          <p:nvPr/>
        </p:nvPicPr>
        <p:blipFill>
          <a:blip r:embed="rId3" cstate="print"/>
          <a:stretch>
            <a:fillRect/>
          </a:stretch>
        </p:blipFill>
        <p:spPr>
          <a:xfrm>
            <a:off x="7239497" y="2867386"/>
            <a:ext cx="2947491" cy="3647169"/>
          </a:xfrm>
          <a:prstGeom prst="rect">
            <a:avLst/>
          </a:prstGeom>
        </p:spPr>
      </p:pic>
      <p:sp>
        <p:nvSpPr>
          <p:cNvPr id="4" name="Прямоугольник 3"/>
          <p:cNvSpPr/>
          <p:nvPr/>
        </p:nvSpPr>
        <p:spPr>
          <a:xfrm>
            <a:off x="568483" y="239966"/>
            <a:ext cx="8628784" cy="1787797"/>
          </a:xfrm>
          <a:prstGeom prst="rect">
            <a:avLst/>
          </a:prstGeom>
        </p:spPr>
        <p:txBody>
          <a:bodyPr wrap="square">
            <a:spAutoFit/>
          </a:bodyPr>
          <a:lstStyle/>
          <a:p>
            <a:pPr algn="ctr">
              <a:lnSpc>
                <a:spcPct val="115000"/>
              </a:lnSpc>
              <a:spcAft>
                <a:spcPts val="1000"/>
              </a:spcAft>
            </a:pPr>
            <a:r>
              <a:rPr lang="ru-RU" b="1" dirty="0">
                <a:latin typeface="Times New Roman" panose="02020603050405020304" pitchFamily="18" charset="0"/>
                <a:cs typeface="Times New Roman" panose="02020603050405020304" pitchFamily="18" charset="0"/>
              </a:rPr>
              <a:t>Котельная «Центральная» ООО «УК «Жилище»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село Аликово Аликовского муниципального округа Чувашской Республики  </a:t>
            </a:r>
          </a:p>
          <a:p>
            <a:pPr algn="just">
              <a:lnSpc>
                <a:spcPct val="115000"/>
              </a:lnSpc>
              <a:spcAft>
                <a:spcPts val="1000"/>
              </a:spcAft>
            </a:pPr>
            <a:r>
              <a:rPr lang="ru-RU" dirty="0">
                <a:latin typeface="Times New Roman" panose="02020603050405020304" pitchFamily="18" charset="0"/>
                <a:cs typeface="Times New Roman" panose="02020603050405020304" pitchFamily="18" charset="0"/>
              </a:rPr>
              <a:t>04.10.2023 выявлено</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н</a:t>
            </a:r>
            <a:r>
              <a:rPr lang="ru-RU" dirty="0">
                <a:latin typeface="Times New Roman" panose="02020603050405020304" pitchFamily="18" charset="0"/>
                <a:ea typeface="Calibri" panose="020F0502020204030204" pitchFamily="34" charset="0"/>
                <a:cs typeface="Times New Roman" panose="02020603050405020304" pitchFamily="18" charset="0"/>
              </a:rPr>
              <a:t>е проводятся наблюдения за состоянием газоходов </a:t>
            </a:r>
            <a:br>
              <a:rPr lang="ru-RU" dirty="0">
                <a:latin typeface="Times New Roman" panose="02020603050405020304" pitchFamily="18" charset="0"/>
                <a:ea typeface="Calibri" panose="020F0502020204030204" pitchFamily="34" charset="0"/>
                <a:cs typeface="Times New Roman" panose="02020603050405020304" pitchFamily="18" charset="0"/>
              </a:rPr>
            </a:br>
            <a:r>
              <a:rPr lang="ru-RU" dirty="0">
                <a:latin typeface="Times New Roman" panose="02020603050405020304" pitchFamily="18" charset="0"/>
                <a:ea typeface="Calibri" panose="020F0502020204030204" pitchFamily="34" charset="0"/>
                <a:cs typeface="Times New Roman" panose="02020603050405020304" pitchFamily="18" charset="0"/>
              </a:rPr>
              <a:t>в установленные сроки, а именно отсутствует тепловая изоляция газоходов на выходе из котельной.</a:t>
            </a:r>
            <a:endParaRPr lang="ru-RU"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4CBBF60C-B0D1-452D-960A-F4025FD1C28B}"/>
              </a:ext>
            </a:extLst>
          </p:cNvPr>
          <p:cNvSpPr txBox="1"/>
          <p:nvPr/>
        </p:nvSpPr>
        <p:spPr>
          <a:xfrm>
            <a:off x="7167454" y="2165378"/>
            <a:ext cx="3212755" cy="369332"/>
          </a:xfrm>
          <a:prstGeom prst="rect">
            <a:avLst/>
          </a:prstGeom>
          <a:noFill/>
        </p:spPr>
        <p:txBody>
          <a:bodyPr wrap="square">
            <a:spAutoFit/>
          </a:bodyPr>
          <a:lstStyle/>
          <a:p>
            <a:r>
              <a:rPr lang="ru-RU" dirty="0">
                <a:solidFill>
                  <a:srgbClr val="000000"/>
                </a:solidFill>
                <a:latin typeface="Times New Roman" panose="02020603050405020304" pitchFamily="18" charset="0"/>
              </a:rPr>
              <a:t>Стало</a:t>
            </a:r>
            <a:endParaRPr lang="ru-RU" dirty="0"/>
          </a:p>
        </p:txBody>
      </p:sp>
      <p:sp>
        <p:nvSpPr>
          <p:cNvPr id="6" name="TextBox 5">
            <a:extLst>
              <a:ext uri="{FF2B5EF4-FFF2-40B4-BE49-F238E27FC236}">
                <a16:creationId xmlns:a16="http://schemas.microsoft.com/office/drawing/2014/main" id="{1F451702-B27B-431D-AE6A-B53AD6BD9823}"/>
              </a:ext>
            </a:extLst>
          </p:cNvPr>
          <p:cNvSpPr txBox="1"/>
          <p:nvPr/>
        </p:nvSpPr>
        <p:spPr>
          <a:xfrm>
            <a:off x="740230" y="2161326"/>
            <a:ext cx="3212755" cy="369332"/>
          </a:xfrm>
          <a:prstGeom prst="rect">
            <a:avLst/>
          </a:prstGeom>
          <a:noFill/>
        </p:spPr>
        <p:txBody>
          <a:bodyPr wrap="square">
            <a:spAutoFit/>
          </a:bodyPr>
          <a:lstStyle/>
          <a:p>
            <a:r>
              <a:rPr lang="ru-RU" dirty="0">
                <a:solidFill>
                  <a:srgbClr val="000000"/>
                </a:solidFill>
                <a:latin typeface="Times New Roman" panose="02020603050405020304" pitchFamily="18" charset="0"/>
              </a:rPr>
              <a:t>Было</a:t>
            </a:r>
            <a:endParaRPr lang="ru-RU" dirty="0"/>
          </a:p>
        </p:txBody>
      </p:sp>
      <p:sp>
        <p:nvSpPr>
          <p:cNvPr id="9" name="Прямоугольник 8">
            <a:extLst>
              <a:ext uri="{FF2B5EF4-FFF2-40B4-BE49-F238E27FC236}">
                <a16:creationId xmlns:a16="http://schemas.microsoft.com/office/drawing/2014/main" id="{418B64AC-D1AD-4FAD-9E60-D2BE5ED444C6}"/>
              </a:ext>
            </a:extLst>
          </p:cNvPr>
          <p:cNvSpPr/>
          <p:nvPr/>
        </p:nvSpPr>
        <p:spPr>
          <a:xfrm>
            <a:off x="8688288" y="808294"/>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10" name="Рисунок 9">
            <a:extLst>
              <a:ext uri="{FF2B5EF4-FFF2-40B4-BE49-F238E27FC236}">
                <a16:creationId xmlns:a16="http://schemas.microsoft.com/office/drawing/2014/main" id="{0AEB6B11-43EF-47D5-AB0A-498D46AB62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spTree>
    <p:extLst>
      <p:ext uri="{BB962C8B-B14F-4D97-AF65-F5344CB8AC3E}">
        <p14:creationId xmlns:p14="http://schemas.microsoft.com/office/powerpoint/2010/main" val="26087455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D67BBC0C-3490-4FAF-92DA-9A6AA8CAA777}"/>
              </a:ext>
            </a:extLst>
          </p:cNvPr>
          <p:cNvPicPr>
            <a:picLocks noGrp="1" noChangeAspect="1"/>
          </p:cNvPicPr>
          <p:nvPr>
            <p:ph idx="1"/>
          </p:nvPr>
        </p:nvPicPr>
        <p:blipFill>
          <a:blip r:embed="rId2"/>
          <a:stretch>
            <a:fillRect/>
          </a:stretch>
        </p:blipFill>
        <p:spPr>
          <a:xfrm>
            <a:off x="366712" y="2761109"/>
            <a:ext cx="5491163" cy="3939730"/>
          </a:xfrm>
          <a:prstGeom prst="rect">
            <a:avLst/>
          </a:prstGeom>
        </p:spPr>
      </p:pic>
      <p:pic>
        <p:nvPicPr>
          <p:cNvPr id="5" name="Рисунок 4">
            <a:extLst>
              <a:ext uri="{FF2B5EF4-FFF2-40B4-BE49-F238E27FC236}">
                <a16:creationId xmlns:a16="http://schemas.microsoft.com/office/drawing/2014/main" id="{7B427181-D295-44C3-8877-6F83A8294479}"/>
              </a:ext>
            </a:extLst>
          </p:cNvPr>
          <p:cNvPicPr>
            <a:picLocks noChangeAspect="1"/>
          </p:cNvPicPr>
          <p:nvPr/>
        </p:nvPicPr>
        <p:blipFill>
          <a:blip r:embed="rId3"/>
          <a:stretch>
            <a:fillRect/>
          </a:stretch>
        </p:blipFill>
        <p:spPr>
          <a:xfrm>
            <a:off x="8146890" y="2809060"/>
            <a:ext cx="2925923" cy="3891379"/>
          </a:xfrm>
          <a:prstGeom prst="rect">
            <a:avLst/>
          </a:prstGeom>
        </p:spPr>
      </p:pic>
      <p:sp>
        <p:nvSpPr>
          <p:cNvPr id="7" name="TextBox 6">
            <a:extLst>
              <a:ext uri="{FF2B5EF4-FFF2-40B4-BE49-F238E27FC236}">
                <a16:creationId xmlns:a16="http://schemas.microsoft.com/office/drawing/2014/main" id="{435AB17C-FBD0-4A2C-BB90-8284CCF0AB0F}"/>
              </a:ext>
            </a:extLst>
          </p:cNvPr>
          <p:cNvSpPr txBox="1"/>
          <p:nvPr/>
        </p:nvSpPr>
        <p:spPr>
          <a:xfrm>
            <a:off x="366713" y="157161"/>
            <a:ext cx="8918228" cy="1754326"/>
          </a:xfrm>
          <a:prstGeom prst="rect">
            <a:avLst/>
          </a:prstGeom>
          <a:noFill/>
        </p:spPr>
        <p:txBody>
          <a:bodyPr wrap="square">
            <a:spAutoFit/>
          </a:bodyPr>
          <a:lstStyle/>
          <a:p>
            <a:r>
              <a:rPr lang="ru-RU" b="1" dirty="0">
                <a:latin typeface="Times New Roman" panose="02020603050405020304" pitchFamily="18" charset="0"/>
                <a:cs typeface="Times New Roman" panose="02020603050405020304" pitchFamily="18" charset="0"/>
              </a:rPr>
              <a:t>Республика Марий Эл, Моркинский район, п. Красный Стекловар - котельная ООО «Моркинский ТЭС»</a:t>
            </a:r>
          </a:p>
          <a:p>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04.10.2023 выявлено</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не проводятся должным образом мероприятия по обеспечению длительного и надежного использования здания котельной, а именно нарушена целостность крыши, отсутствуют фронтоны, конек, часть карниза по периметру крыши.</a:t>
            </a:r>
          </a:p>
        </p:txBody>
      </p:sp>
      <p:sp>
        <p:nvSpPr>
          <p:cNvPr id="6" name="TextBox 5">
            <a:extLst>
              <a:ext uri="{FF2B5EF4-FFF2-40B4-BE49-F238E27FC236}">
                <a16:creationId xmlns:a16="http://schemas.microsoft.com/office/drawing/2014/main" id="{6E668B5D-AAD9-453D-936E-43B7D0CF1FD1}"/>
              </a:ext>
            </a:extLst>
          </p:cNvPr>
          <p:cNvSpPr txBox="1"/>
          <p:nvPr/>
        </p:nvSpPr>
        <p:spPr>
          <a:xfrm>
            <a:off x="8017220" y="2188486"/>
            <a:ext cx="3212755" cy="369332"/>
          </a:xfrm>
          <a:prstGeom prst="rect">
            <a:avLst/>
          </a:prstGeom>
          <a:noFill/>
        </p:spPr>
        <p:txBody>
          <a:bodyPr wrap="square">
            <a:spAutoFit/>
          </a:bodyPr>
          <a:lstStyle/>
          <a:p>
            <a:r>
              <a:rPr lang="ru-RU" dirty="0">
                <a:solidFill>
                  <a:srgbClr val="000000"/>
                </a:solidFill>
                <a:latin typeface="Times New Roman" panose="02020603050405020304" pitchFamily="18" charset="0"/>
              </a:rPr>
              <a:t>Стало</a:t>
            </a:r>
            <a:endParaRPr lang="ru-RU" dirty="0"/>
          </a:p>
        </p:txBody>
      </p:sp>
      <p:sp>
        <p:nvSpPr>
          <p:cNvPr id="8" name="TextBox 7">
            <a:extLst>
              <a:ext uri="{FF2B5EF4-FFF2-40B4-BE49-F238E27FC236}">
                <a16:creationId xmlns:a16="http://schemas.microsoft.com/office/drawing/2014/main" id="{24891584-9FE0-44F8-80DE-D048634979BB}"/>
              </a:ext>
            </a:extLst>
          </p:cNvPr>
          <p:cNvSpPr txBox="1"/>
          <p:nvPr/>
        </p:nvSpPr>
        <p:spPr>
          <a:xfrm>
            <a:off x="366712" y="2188486"/>
            <a:ext cx="3212755" cy="369332"/>
          </a:xfrm>
          <a:prstGeom prst="rect">
            <a:avLst/>
          </a:prstGeom>
          <a:noFill/>
        </p:spPr>
        <p:txBody>
          <a:bodyPr wrap="square">
            <a:spAutoFit/>
          </a:bodyPr>
          <a:lstStyle/>
          <a:p>
            <a:r>
              <a:rPr lang="ru-RU" dirty="0">
                <a:solidFill>
                  <a:srgbClr val="000000"/>
                </a:solidFill>
                <a:latin typeface="Times New Roman" panose="02020603050405020304" pitchFamily="18" charset="0"/>
              </a:rPr>
              <a:t>Было</a:t>
            </a:r>
            <a:endParaRPr lang="ru-RU" dirty="0"/>
          </a:p>
        </p:txBody>
      </p:sp>
      <p:sp>
        <p:nvSpPr>
          <p:cNvPr id="9" name="Прямоугольник 8">
            <a:extLst>
              <a:ext uri="{FF2B5EF4-FFF2-40B4-BE49-F238E27FC236}">
                <a16:creationId xmlns:a16="http://schemas.microsoft.com/office/drawing/2014/main" id="{08707715-9026-4E1C-8CB6-377BA94CB16D}"/>
              </a:ext>
            </a:extLst>
          </p:cNvPr>
          <p:cNvSpPr/>
          <p:nvPr/>
        </p:nvSpPr>
        <p:spPr>
          <a:xfrm>
            <a:off x="8688288" y="808294"/>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10" name="Рисунок 9">
            <a:extLst>
              <a:ext uri="{FF2B5EF4-FFF2-40B4-BE49-F238E27FC236}">
                <a16:creationId xmlns:a16="http://schemas.microsoft.com/office/drawing/2014/main" id="{0DBBF90B-E368-416E-A7B2-A3D654EA22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spTree>
    <p:extLst>
      <p:ext uri="{BB962C8B-B14F-4D97-AF65-F5344CB8AC3E}">
        <p14:creationId xmlns:p14="http://schemas.microsoft.com/office/powerpoint/2010/main" val="3496566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a:extLst>
              <a:ext uri="{FF2B5EF4-FFF2-40B4-BE49-F238E27FC236}">
                <a16:creationId xmlns:a16="http://schemas.microsoft.com/office/drawing/2014/main" id="{7F910B16-6B75-4249-AE01-CE98E670DB26}"/>
              </a:ext>
            </a:extLst>
          </p:cNvPr>
          <p:cNvPicPr>
            <a:picLocks noGrp="1" noChangeAspect="1"/>
          </p:cNvPicPr>
          <p:nvPr>
            <p:ph idx="1"/>
          </p:nvPr>
        </p:nvPicPr>
        <p:blipFill>
          <a:blip r:embed="rId2"/>
          <a:stretch>
            <a:fillRect/>
          </a:stretch>
        </p:blipFill>
        <p:spPr>
          <a:xfrm>
            <a:off x="608385" y="2460130"/>
            <a:ext cx="5487615" cy="2743808"/>
          </a:xfrm>
          <a:prstGeom prst="rect">
            <a:avLst/>
          </a:prstGeom>
        </p:spPr>
      </p:pic>
      <p:sp>
        <p:nvSpPr>
          <p:cNvPr id="6" name="TextBox 5">
            <a:extLst>
              <a:ext uri="{FF2B5EF4-FFF2-40B4-BE49-F238E27FC236}">
                <a16:creationId xmlns:a16="http://schemas.microsoft.com/office/drawing/2014/main" id="{6F11F239-DCD4-4EE5-999F-2366A9DF9B78}"/>
              </a:ext>
            </a:extLst>
          </p:cNvPr>
          <p:cNvSpPr txBox="1"/>
          <p:nvPr/>
        </p:nvSpPr>
        <p:spPr>
          <a:xfrm>
            <a:off x="366712" y="157161"/>
            <a:ext cx="8777288" cy="1754326"/>
          </a:xfrm>
          <a:prstGeom prst="rect">
            <a:avLst/>
          </a:prstGeom>
          <a:noFill/>
        </p:spPr>
        <p:txBody>
          <a:bodyPr wrap="square">
            <a:spAutoFit/>
          </a:bodyPr>
          <a:lstStyle/>
          <a:p>
            <a:r>
              <a:rPr lang="ru-RU" b="1" dirty="0">
                <a:latin typeface="Times New Roman" panose="02020603050405020304" pitchFamily="18" charset="0"/>
                <a:cs typeface="Times New Roman" panose="02020603050405020304" pitchFamily="18" charset="0"/>
              </a:rPr>
              <a:t>Республика Марий Эл, Моркинский район, п. Красный Стекловар - котельная ООО «Моркинский ТЭС»</a:t>
            </a:r>
          </a:p>
          <a:p>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04.10.2023 выявлено</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не проводятся должным образом мероприятия по обеспечению длительного и надежного использования здания котельной, а именно отсутствует остекление.</a:t>
            </a:r>
          </a:p>
        </p:txBody>
      </p:sp>
      <p:pic>
        <p:nvPicPr>
          <p:cNvPr id="1026" name="Picture 2">
            <a:extLst>
              <a:ext uri="{FF2B5EF4-FFF2-40B4-BE49-F238E27FC236}">
                <a16:creationId xmlns:a16="http://schemas.microsoft.com/office/drawing/2014/main" id="{C7E69C4E-94CD-4215-8186-57042DE556E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7176" y="2460130"/>
            <a:ext cx="2873682" cy="382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C055E10-E84B-462A-BA21-A675C53DBD36}"/>
              </a:ext>
            </a:extLst>
          </p:cNvPr>
          <p:cNvSpPr txBox="1"/>
          <p:nvPr/>
        </p:nvSpPr>
        <p:spPr>
          <a:xfrm>
            <a:off x="7877176" y="2001142"/>
            <a:ext cx="3212755" cy="369332"/>
          </a:xfrm>
          <a:prstGeom prst="rect">
            <a:avLst/>
          </a:prstGeom>
          <a:noFill/>
        </p:spPr>
        <p:txBody>
          <a:bodyPr wrap="square">
            <a:spAutoFit/>
          </a:bodyPr>
          <a:lstStyle/>
          <a:p>
            <a:r>
              <a:rPr lang="ru-RU" dirty="0">
                <a:solidFill>
                  <a:srgbClr val="000000"/>
                </a:solidFill>
                <a:latin typeface="Times New Roman" panose="02020603050405020304" pitchFamily="18" charset="0"/>
              </a:rPr>
              <a:t>Стало</a:t>
            </a:r>
            <a:endParaRPr lang="ru-RU" dirty="0"/>
          </a:p>
        </p:txBody>
      </p:sp>
      <p:sp>
        <p:nvSpPr>
          <p:cNvPr id="7" name="TextBox 6">
            <a:extLst>
              <a:ext uri="{FF2B5EF4-FFF2-40B4-BE49-F238E27FC236}">
                <a16:creationId xmlns:a16="http://schemas.microsoft.com/office/drawing/2014/main" id="{BCCE0CB2-83BC-4226-83B9-E7798B8165FB}"/>
              </a:ext>
            </a:extLst>
          </p:cNvPr>
          <p:cNvSpPr txBox="1"/>
          <p:nvPr/>
        </p:nvSpPr>
        <p:spPr>
          <a:xfrm>
            <a:off x="608385" y="2018124"/>
            <a:ext cx="3212755" cy="369332"/>
          </a:xfrm>
          <a:prstGeom prst="rect">
            <a:avLst/>
          </a:prstGeom>
          <a:noFill/>
        </p:spPr>
        <p:txBody>
          <a:bodyPr wrap="square">
            <a:spAutoFit/>
          </a:bodyPr>
          <a:lstStyle/>
          <a:p>
            <a:r>
              <a:rPr lang="ru-RU" dirty="0">
                <a:solidFill>
                  <a:srgbClr val="000000"/>
                </a:solidFill>
                <a:latin typeface="Times New Roman" panose="02020603050405020304" pitchFamily="18" charset="0"/>
              </a:rPr>
              <a:t>Было</a:t>
            </a:r>
            <a:endParaRPr lang="ru-RU" dirty="0"/>
          </a:p>
        </p:txBody>
      </p:sp>
      <p:sp>
        <p:nvSpPr>
          <p:cNvPr id="8" name="Прямоугольник 7">
            <a:extLst>
              <a:ext uri="{FF2B5EF4-FFF2-40B4-BE49-F238E27FC236}">
                <a16:creationId xmlns:a16="http://schemas.microsoft.com/office/drawing/2014/main" id="{BED4725E-B02E-48F1-A8BF-A8B3267DDBE1}"/>
              </a:ext>
            </a:extLst>
          </p:cNvPr>
          <p:cNvSpPr/>
          <p:nvPr/>
        </p:nvSpPr>
        <p:spPr>
          <a:xfrm>
            <a:off x="8688288" y="808294"/>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9" name="Рисунок 8">
            <a:extLst>
              <a:ext uri="{FF2B5EF4-FFF2-40B4-BE49-F238E27FC236}">
                <a16:creationId xmlns:a16="http://schemas.microsoft.com/office/drawing/2014/main" id="{342E60FF-590C-43FE-BFC1-ED31332A85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spTree>
    <p:extLst>
      <p:ext uri="{BB962C8B-B14F-4D97-AF65-F5344CB8AC3E}">
        <p14:creationId xmlns:p14="http://schemas.microsoft.com/office/powerpoint/2010/main" val="26220588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FC4E6F5-7954-4B3B-802A-837477BF4B23}"/>
              </a:ext>
            </a:extLst>
          </p:cNvPr>
          <p:cNvSpPr>
            <a:spLocks noGrp="1"/>
          </p:cNvSpPr>
          <p:nvPr>
            <p:ph type="title"/>
          </p:nvPr>
        </p:nvSpPr>
        <p:spPr>
          <a:xfrm>
            <a:off x="838200" y="374003"/>
            <a:ext cx="8314678" cy="1325563"/>
          </a:xfrm>
        </p:spPr>
        <p:txBody>
          <a:bodyPr>
            <a:normAutofit/>
          </a:bodyPr>
          <a:lstStyle/>
          <a:p>
            <a:pPr algn="just"/>
            <a:r>
              <a:rPr lang="ru-RU" sz="1800" b="1" dirty="0">
                <a:latin typeface="Times New Roman" panose="02020603050405020304" pitchFamily="18" charset="0"/>
                <a:ea typeface="+mn-ea"/>
                <a:cs typeface="Times New Roman" panose="02020603050405020304" pitchFamily="18" charset="0"/>
              </a:rPr>
              <a:t>Спорткомплекс Единая Россия г. Елабуга Республики Татарстан</a:t>
            </a:r>
            <a:br>
              <a:rPr lang="ru-RU" sz="1800" b="1" dirty="0">
                <a:latin typeface="Times New Roman" panose="02020603050405020304" pitchFamily="18" charset="0"/>
                <a:ea typeface="+mn-ea"/>
                <a:cs typeface="Times New Roman" panose="02020603050405020304" pitchFamily="18" charset="0"/>
              </a:rPr>
            </a:br>
            <a:br>
              <a:rPr lang="ru-RU" sz="1800" b="1" dirty="0">
                <a:latin typeface="Times New Roman" panose="02020603050405020304" pitchFamily="18" charset="0"/>
                <a:ea typeface="+mn-ea"/>
                <a:cs typeface="Times New Roman" panose="02020603050405020304" pitchFamily="18" charset="0"/>
              </a:rPr>
            </a:br>
            <a:r>
              <a:rPr lang="en-US" sz="1800" dirty="0">
                <a:latin typeface="Times New Roman" panose="02020603050405020304" pitchFamily="18" charset="0"/>
                <a:cs typeface="Times New Roman" panose="02020603050405020304" pitchFamily="18" charset="0"/>
              </a:rPr>
              <a:t>15.07.2023</a:t>
            </a:r>
            <a:r>
              <a:rPr lang="ru-RU" sz="1800" dirty="0">
                <a:latin typeface="Times New Roman" panose="02020603050405020304" pitchFamily="18" charset="0"/>
                <a:cs typeface="Times New Roman" panose="02020603050405020304" pitchFamily="18" charset="0"/>
              </a:rPr>
              <a:t> выявлено</a:t>
            </a:r>
            <a:r>
              <a:rPr lang="en-US" sz="1800" dirty="0">
                <a:latin typeface="Times New Roman" panose="02020603050405020304" pitchFamily="18" charset="0"/>
                <a:cs typeface="Times New Roman" panose="02020603050405020304" pitchFamily="18" charset="0"/>
              </a:rPr>
              <a:t>:</a:t>
            </a:r>
            <a:r>
              <a:rPr lang="ru-RU" sz="1800" dirty="0">
                <a:latin typeface="Times New Roman" panose="02020603050405020304" pitchFamily="18" charset="0"/>
                <a:cs typeface="Times New Roman" panose="02020603050405020304" pitchFamily="18" charset="0"/>
              </a:rPr>
              <a:t> не проведен текущий ремонт в ИТП здания бассейна, </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а именно не проведена очистка, промывка теплообменника</a:t>
            </a:r>
            <a:r>
              <a:rPr lang="en-US" sz="1800" dirty="0">
                <a:latin typeface="Times New Roman" panose="02020603050405020304" pitchFamily="18" charset="0"/>
                <a:cs typeface="Times New Roman" panose="02020603050405020304" pitchFamily="18" charset="0"/>
              </a:rPr>
              <a:t>.</a:t>
            </a:r>
            <a:endParaRPr lang="ru-RU" sz="1800" dirty="0">
              <a:latin typeface="Times New Roman" panose="02020603050405020304" pitchFamily="18" charset="0"/>
              <a:cs typeface="Times New Roman" panose="02020603050405020304" pitchFamily="18" charset="0"/>
            </a:endParaRPr>
          </a:p>
        </p:txBody>
      </p:sp>
      <p:pic>
        <p:nvPicPr>
          <p:cNvPr id="4" name="Объект 3">
            <a:extLst>
              <a:ext uri="{FF2B5EF4-FFF2-40B4-BE49-F238E27FC236}">
                <a16:creationId xmlns:a16="http://schemas.microsoft.com/office/drawing/2014/main" id="{56176013-D6AA-41ED-BB13-6DF8B9818DD2}"/>
              </a:ext>
            </a:extLst>
          </p:cNvPr>
          <p:cNvPicPr>
            <a:picLocks noGrp="1" noChangeAspect="1"/>
          </p:cNvPicPr>
          <p:nvPr>
            <p:ph idx="1"/>
          </p:nvPr>
        </p:nvPicPr>
        <p:blipFill>
          <a:blip r:embed="rId2"/>
          <a:stretch>
            <a:fillRect/>
          </a:stretch>
        </p:blipFill>
        <p:spPr>
          <a:xfrm>
            <a:off x="7187723" y="2125234"/>
            <a:ext cx="3352800" cy="3922851"/>
          </a:xfrm>
          <a:prstGeom prst="rect">
            <a:avLst/>
          </a:prstGeom>
        </p:spPr>
      </p:pic>
      <p:pic>
        <p:nvPicPr>
          <p:cNvPr id="6" name="Рисунок 5">
            <a:extLst>
              <a:ext uri="{FF2B5EF4-FFF2-40B4-BE49-F238E27FC236}">
                <a16:creationId xmlns:a16="http://schemas.microsoft.com/office/drawing/2014/main" id="{40B05F15-0B43-46B4-B88C-DA5A482B78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04277" y="2615592"/>
            <a:ext cx="3922850" cy="2942137"/>
          </a:xfrm>
          <a:prstGeom prst="rect">
            <a:avLst/>
          </a:prstGeom>
        </p:spPr>
      </p:pic>
      <p:sp>
        <p:nvSpPr>
          <p:cNvPr id="5" name="TextBox 4">
            <a:extLst>
              <a:ext uri="{FF2B5EF4-FFF2-40B4-BE49-F238E27FC236}">
                <a16:creationId xmlns:a16="http://schemas.microsoft.com/office/drawing/2014/main" id="{58D02482-2EDD-4C7B-8621-C8C93DFCE95F}"/>
              </a:ext>
            </a:extLst>
          </p:cNvPr>
          <p:cNvSpPr txBox="1"/>
          <p:nvPr/>
        </p:nvSpPr>
        <p:spPr>
          <a:xfrm>
            <a:off x="7187723" y="1626251"/>
            <a:ext cx="3212755" cy="369332"/>
          </a:xfrm>
          <a:prstGeom prst="rect">
            <a:avLst/>
          </a:prstGeom>
          <a:noFill/>
        </p:spPr>
        <p:txBody>
          <a:bodyPr wrap="square">
            <a:spAutoFit/>
          </a:bodyPr>
          <a:lstStyle/>
          <a:p>
            <a:r>
              <a:rPr lang="ru-RU" dirty="0">
                <a:solidFill>
                  <a:srgbClr val="000000"/>
                </a:solidFill>
                <a:latin typeface="Times New Roman" panose="02020603050405020304" pitchFamily="18" charset="0"/>
              </a:rPr>
              <a:t>Стало</a:t>
            </a:r>
            <a:endParaRPr lang="ru-RU" dirty="0"/>
          </a:p>
        </p:txBody>
      </p:sp>
      <p:sp>
        <p:nvSpPr>
          <p:cNvPr id="7" name="TextBox 6">
            <a:extLst>
              <a:ext uri="{FF2B5EF4-FFF2-40B4-BE49-F238E27FC236}">
                <a16:creationId xmlns:a16="http://schemas.microsoft.com/office/drawing/2014/main" id="{98E8A418-E393-4E46-9DFD-ABB949DE7E31}"/>
              </a:ext>
            </a:extLst>
          </p:cNvPr>
          <p:cNvSpPr txBox="1"/>
          <p:nvPr/>
        </p:nvSpPr>
        <p:spPr>
          <a:xfrm>
            <a:off x="838200" y="1699567"/>
            <a:ext cx="3212755" cy="369332"/>
          </a:xfrm>
          <a:prstGeom prst="rect">
            <a:avLst/>
          </a:prstGeom>
          <a:noFill/>
        </p:spPr>
        <p:txBody>
          <a:bodyPr wrap="square">
            <a:spAutoFit/>
          </a:bodyPr>
          <a:lstStyle/>
          <a:p>
            <a:r>
              <a:rPr lang="ru-RU" dirty="0">
                <a:solidFill>
                  <a:srgbClr val="000000"/>
                </a:solidFill>
                <a:latin typeface="Times New Roman" panose="02020603050405020304" pitchFamily="18" charset="0"/>
              </a:rPr>
              <a:t>Было</a:t>
            </a:r>
            <a:endParaRPr lang="ru-RU" dirty="0"/>
          </a:p>
        </p:txBody>
      </p:sp>
      <p:sp>
        <p:nvSpPr>
          <p:cNvPr id="8" name="Прямоугольник 7">
            <a:extLst>
              <a:ext uri="{FF2B5EF4-FFF2-40B4-BE49-F238E27FC236}">
                <a16:creationId xmlns:a16="http://schemas.microsoft.com/office/drawing/2014/main" id="{84FB815C-04F0-487D-9661-2F6BA1D23E74}"/>
              </a:ext>
            </a:extLst>
          </p:cNvPr>
          <p:cNvSpPr/>
          <p:nvPr/>
        </p:nvSpPr>
        <p:spPr>
          <a:xfrm>
            <a:off x="8629565" y="839076"/>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9" name="Рисунок 8">
            <a:extLst>
              <a:ext uri="{FF2B5EF4-FFF2-40B4-BE49-F238E27FC236}">
                <a16:creationId xmlns:a16="http://schemas.microsoft.com/office/drawing/2014/main" id="{0255E57A-314C-40F9-B269-810FD37420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spTree>
    <p:extLst>
      <p:ext uri="{BB962C8B-B14F-4D97-AF65-F5344CB8AC3E}">
        <p14:creationId xmlns:p14="http://schemas.microsoft.com/office/powerpoint/2010/main" val="31361434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7D6902-4F9D-48B0-A28E-33D12BD57035}"/>
              </a:ext>
            </a:extLst>
          </p:cNvPr>
          <p:cNvSpPr txBox="1"/>
          <p:nvPr/>
        </p:nvSpPr>
        <p:spPr>
          <a:xfrm>
            <a:off x="838200" y="80872"/>
            <a:ext cx="8446740" cy="1477328"/>
          </a:xfrm>
          <a:prstGeom prst="rect">
            <a:avLst/>
          </a:prstGeom>
          <a:noFill/>
        </p:spPr>
        <p:txBody>
          <a:bodyPr wrap="square">
            <a:spAutoFit/>
          </a:bodyPr>
          <a:lstStyle/>
          <a:p>
            <a:r>
              <a:rPr lang="ru-RU" b="1" dirty="0">
                <a:latin typeface="Times New Roman" panose="02020603050405020304" pitchFamily="18" charset="0"/>
                <a:cs typeface="Times New Roman" panose="02020603050405020304" pitchFamily="18" charset="0"/>
              </a:rPr>
              <a:t>Оборудование ХВО котельной «Центральная» 2, 3 очереди</a:t>
            </a:r>
            <a:r>
              <a:rPr lang="en-US" b="1" dirty="0">
                <a:latin typeface="Times New Roman" panose="02020603050405020304" pitchFamily="18" charset="0"/>
                <a:cs typeface="Times New Roman" panose="02020603050405020304" pitchFamily="18" charset="0"/>
              </a:rPr>
              <a:t>, </a:t>
            </a:r>
            <a:r>
              <a:rPr lang="ru-RU" b="1" dirty="0">
                <a:latin typeface="Times New Roman" panose="02020603050405020304" pitchFamily="18" charset="0"/>
                <a:cs typeface="Times New Roman" panose="02020603050405020304" pitchFamily="18" charset="0"/>
              </a:rPr>
              <a:t>г. Азнакаево Республика Татарстан</a:t>
            </a:r>
            <a:endParaRPr lang="en-US" b="1"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29.08.2023 выявлено</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не ведется контроль за исправностью трубопровода </a:t>
            </a:r>
            <a:r>
              <a:rPr lang="ru-RU" dirty="0" err="1">
                <a:latin typeface="Times New Roman" panose="02020603050405020304" pitchFamily="18" charset="0"/>
                <a:cs typeface="Times New Roman" panose="02020603050405020304" pitchFamily="18" charset="0"/>
              </a:rPr>
              <a:t>химводоподготовки</a:t>
            </a:r>
            <a:r>
              <a:rPr lang="ru-RU" dirty="0">
                <a:latin typeface="Times New Roman" panose="02020603050405020304" pitchFamily="18" charset="0"/>
                <a:cs typeface="Times New Roman" panose="02020603050405020304" pitchFamily="18" charset="0"/>
              </a:rPr>
              <a:t> (отсутствует антикоррозионное покрытие, течь трубопровода)</a:t>
            </a:r>
            <a:r>
              <a:rPr lang="en-US"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7C0CE462-F469-4AF1-A4E8-684921373471}"/>
              </a:ext>
            </a:extLst>
          </p:cNvPr>
          <p:cNvPicPr>
            <a:picLocks noChangeAspect="1"/>
          </p:cNvPicPr>
          <p:nvPr/>
        </p:nvPicPr>
        <p:blipFill>
          <a:blip r:embed="rId2"/>
          <a:stretch>
            <a:fillRect/>
          </a:stretch>
        </p:blipFill>
        <p:spPr>
          <a:xfrm>
            <a:off x="714214" y="2185808"/>
            <a:ext cx="5497196" cy="4038443"/>
          </a:xfrm>
          <a:prstGeom prst="rect">
            <a:avLst/>
          </a:prstGeom>
        </p:spPr>
      </p:pic>
      <p:pic>
        <p:nvPicPr>
          <p:cNvPr id="1026" name="Рисунок 1">
            <a:extLst>
              <a:ext uri="{FF2B5EF4-FFF2-40B4-BE49-F238E27FC236}">
                <a16:creationId xmlns:a16="http://schemas.microsoft.com/office/drawing/2014/main" id="{20F95BB9-1162-46BD-AE59-58EB65203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957" y="2195177"/>
            <a:ext cx="5569145" cy="4029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40E16C01-F737-4B64-8F0F-8E930C24A1C5}"/>
              </a:ext>
            </a:extLst>
          </p:cNvPr>
          <p:cNvSpPr txBox="1"/>
          <p:nvPr/>
        </p:nvSpPr>
        <p:spPr>
          <a:xfrm>
            <a:off x="6444957" y="1784632"/>
            <a:ext cx="3212755" cy="369332"/>
          </a:xfrm>
          <a:prstGeom prst="rect">
            <a:avLst/>
          </a:prstGeom>
          <a:noFill/>
        </p:spPr>
        <p:txBody>
          <a:bodyPr wrap="square">
            <a:spAutoFit/>
          </a:bodyPr>
          <a:lstStyle/>
          <a:p>
            <a:r>
              <a:rPr lang="ru-RU" dirty="0">
                <a:solidFill>
                  <a:srgbClr val="000000"/>
                </a:solidFill>
                <a:latin typeface="Times New Roman" panose="02020603050405020304" pitchFamily="18" charset="0"/>
              </a:rPr>
              <a:t>Стало</a:t>
            </a:r>
            <a:endParaRPr lang="ru-RU" dirty="0"/>
          </a:p>
        </p:txBody>
      </p:sp>
      <p:sp>
        <p:nvSpPr>
          <p:cNvPr id="8" name="TextBox 7">
            <a:extLst>
              <a:ext uri="{FF2B5EF4-FFF2-40B4-BE49-F238E27FC236}">
                <a16:creationId xmlns:a16="http://schemas.microsoft.com/office/drawing/2014/main" id="{94F2E0E2-8622-44B6-A867-8B516C1C680D}"/>
              </a:ext>
            </a:extLst>
          </p:cNvPr>
          <p:cNvSpPr txBox="1"/>
          <p:nvPr/>
        </p:nvSpPr>
        <p:spPr>
          <a:xfrm>
            <a:off x="714214" y="1784632"/>
            <a:ext cx="3212755" cy="369332"/>
          </a:xfrm>
          <a:prstGeom prst="rect">
            <a:avLst/>
          </a:prstGeom>
          <a:noFill/>
        </p:spPr>
        <p:txBody>
          <a:bodyPr wrap="square">
            <a:spAutoFit/>
          </a:bodyPr>
          <a:lstStyle/>
          <a:p>
            <a:r>
              <a:rPr lang="ru-RU" dirty="0">
                <a:solidFill>
                  <a:srgbClr val="000000"/>
                </a:solidFill>
                <a:latin typeface="Times New Roman" panose="02020603050405020304" pitchFamily="18" charset="0"/>
              </a:rPr>
              <a:t>Было</a:t>
            </a:r>
            <a:endParaRPr lang="ru-RU" dirty="0"/>
          </a:p>
        </p:txBody>
      </p:sp>
      <p:sp>
        <p:nvSpPr>
          <p:cNvPr id="9" name="Прямоугольник 8">
            <a:extLst>
              <a:ext uri="{FF2B5EF4-FFF2-40B4-BE49-F238E27FC236}">
                <a16:creationId xmlns:a16="http://schemas.microsoft.com/office/drawing/2014/main" id="{C3CAE428-92AD-4CC0-9B86-2DF389C54A05}"/>
              </a:ext>
            </a:extLst>
          </p:cNvPr>
          <p:cNvSpPr/>
          <p:nvPr/>
        </p:nvSpPr>
        <p:spPr>
          <a:xfrm>
            <a:off x="8629565" y="839076"/>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10" name="Рисунок 9">
            <a:extLst>
              <a:ext uri="{FF2B5EF4-FFF2-40B4-BE49-F238E27FC236}">
                <a16:creationId xmlns:a16="http://schemas.microsoft.com/office/drawing/2014/main" id="{FF19B84E-2A51-4C93-A1CA-C5F2E87638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spTree>
    <p:extLst>
      <p:ext uri="{BB962C8B-B14F-4D97-AF65-F5344CB8AC3E}">
        <p14:creationId xmlns:p14="http://schemas.microsoft.com/office/powerpoint/2010/main" val="3122671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Объект 6">
            <a:extLst>
              <a:ext uri="{FF2B5EF4-FFF2-40B4-BE49-F238E27FC236}">
                <a16:creationId xmlns:a16="http://schemas.microsoft.com/office/drawing/2014/main" id="{466888A4-BBD8-468E-8B8A-BD3E507754E1}"/>
              </a:ext>
            </a:extLst>
          </p:cNvPr>
          <p:cNvPicPr>
            <a:picLocks noGrp="1" noChangeAspect="1"/>
          </p:cNvPicPr>
          <p:nvPr>
            <p:ph idx="1"/>
          </p:nvPr>
        </p:nvPicPr>
        <p:blipFill>
          <a:blip r:embed="rId2"/>
          <a:stretch>
            <a:fillRect/>
          </a:stretch>
        </p:blipFill>
        <p:spPr>
          <a:xfrm>
            <a:off x="987029" y="2489703"/>
            <a:ext cx="4244901" cy="4063752"/>
          </a:xfrm>
          <a:prstGeom prst="rect">
            <a:avLst/>
          </a:prstGeom>
        </p:spPr>
      </p:pic>
      <p:sp>
        <p:nvSpPr>
          <p:cNvPr id="5" name="TextBox 4">
            <a:extLst>
              <a:ext uri="{FF2B5EF4-FFF2-40B4-BE49-F238E27FC236}">
                <a16:creationId xmlns:a16="http://schemas.microsoft.com/office/drawing/2014/main" id="{E6E170F1-3117-4923-8FE4-27AEBC529F78}"/>
              </a:ext>
            </a:extLst>
          </p:cNvPr>
          <p:cNvSpPr txBox="1"/>
          <p:nvPr/>
        </p:nvSpPr>
        <p:spPr>
          <a:xfrm>
            <a:off x="8306991" y="2782669"/>
            <a:ext cx="6093618" cy="369332"/>
          </a:xfrm>
          <a:prstGeom prst="rect">
            <a:avLst/>
          </a:prstGeom>
          <a:noFill/>
        </p:spPr>
        <p:txBody>
          <a:bodyPr wrap="square">
            <a:spAutoFit/>
          </a:bodyPr>
          <a:lstStyle/>
          <a:p>
            <a:endParaRPr lang="ru-RU" dirty="0"/>
          </a:p>
        </p:txBody>
      </p:sp>
      <p:sp>
        <p:nvSpPr>
          <p:cNvPr id="6" name="TextBox 5">
            <a:extLst>
              <a:ext uri="{FF2B5EF4-FFF2-40B4-BE49-F238E27FC236}">
                <a16:creationId xmlns:a16="http://schemas.microsoft.com/office/drawing/2014/main" id="{D12893C2-5E2C-44B0-A542-068C0CA9514D}"/>
              </a:ext>
            </a:extLst>
          </p:cNvPr>
          <p:cNvSpPr txBox="1"/>
          <p:nvPr/>
        </p:nvSpPr>
        <p:spPr>
          <a:xfrm>
            <a:off x="838200" y="34706"/>
            <a:ext cx="8514030" cy="1754326"/>
          </a:xfrm>
          <a:prstGeom prst="rect">
            <a:avLst/>
          </a:prstGeom>
          <a:noFill/>
        </p:spPr>
        <p:txBody>
          <a:bodyPr wrap="square">
            <a:spAutoFit/>
          </a:bodyPr>
          <a:lstStyle/>
          <a:p>
            <a:pPr algn="ctr"/>
            <a:r>
              <a:rPr lang="ru-RU" b="1" dirty="0">
                <a:latin typeface="Times New Roman" panose="02020603050405020304" pitchFamily="18" charset="0"/>
                <a:cs typeface="Times New Roman" panose="02020603050405020304" pitchFamily="18" charset="0"/>
              </a:rPr>
              <a:t>Филиал ОАО «РЖД» Центральная дирекция по тепловодоснабжению Куйбышевская дирекция по тепловодоснабжению Ульяновский территориальный участок </a:t>
            </a:r>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24.08.2023 выявлено</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не обеспечено наличие антикоррозионной, тепловой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и гидроизоляционной защиты паропровода котельной в г. Бугульма Республики Татарстан.</a:t>
            </a:r>
          </a:p>
        </p:txBody>
      </p:sp>
      <p:pic>
        <p:nvPicPr>
          <p:cNvPr id="2050" name="Picture 2">
            <a:extLst>
              <a:ext uri="{FF2B5EF4-FFF2-40B4-BE49-F238E27FC236}">
                <a16:creationId xmlns:a16="http://schemas.microsoft.com/office/drawing/2014/main" id="{301B13EC-82AD-494F-803A-7F66CE556C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2527" y="2489703"/>
            <a:ext cx="4491273" cy="4069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251987F4-C28F-41B7-A67D-42BCF99412B1}"/>
              </a:ext>
            </a:extLst>
          </p:cNvPr>
          <p:cNvSpPr txBox="1"/>
          <p:nvPr/>
        </p:nvSpPr>
        <p:spPr>
          <a:xfrm>
            <a:off x="6960071" y="1861223"/>
            <a:ext cx="3212755" cy="369332"/>
          </a:xfrm>
          <a:prstGeom prst="rect">
            <a:avLst/>
          </a:prstGeom>
          <a:noFill/>
        </p:spPr>
        <p:txBody>
          <a:bodyPr wrap="square">
            <a:spAutoFit/>
          </a:bodyPr>
          <a:lstStyle/>
          <a:p>
            <a:r>
              <a:rPr lang="ru-RU" dirty="0">
                <a:solidFill>
                  <a:srgbClr val="000000"/>
                </a:solidFill>
                <a:latin typeface="Times New Roman" panose="02020603050405020304" pitchFamily="18" charset="0"/>
              </a:rPr>
              <a:t>Стало</a:t>
            </a:r>
            <a:endParaRPr lang="ru-RU" dirty="0"/>
          </a:p>
        </p:txBody>
      </p:sp>
      <p:sp>
        <p:nvSpPr>
          <p:cNvPr id="9" name="TextBox 8">
            <a:extLst>
              <a:ext uri="{FF2B5EF4-FFF2-40B4-BE49-F238E27FC236}">
                <a16:creationId xmlns:a16="http://schemas.microsoft.com/office/drawing/2014/main" id="{A68A93C3-1E0C-423D-9742-CB015D327D6F}"/>
              </a:ext>
            </a:extLst>
          </p:cNvPr>
          <p:cNvSpPr txBox="1"/>
          <p:nvPr/>
        </p:nvSpPr>
        <p:spPr>
          <a:xfrm>
            <a:off x="987029" y="1897332"/>
            <a:ext cx="3212755" cy="369332"/>
          </a:xfrm>
          <a:prstGeom prst="rect">
            <a:avLst/>
          </a:prstGeom>
          <a:noFill/>
        </p:spPr>
        <p:txBody>
          <a:bodyPr wrap="square">
            <a:spAutoFit/>
          </a:bodyPr>
          <a:lstStyle/>
          <a:p>
            <a:r>
              <a:rPr lang="ru-RU" dirty="0">
                <a:solidFill>
                  <a:srgbClr val="000000"/>
                </a:solidFill>
                <a:latin typeface="Times New Roman" panose="02020603050405020304" pitchFamily="18" charset="0"/>
              </a:rPr>
              <a:t>Было</a:t>
            </a:r>
            <a:endParaRPr lang="ru-RU" dirty="0"/>
          </a:p>
        </p:txBody>
      </p:sp>
      <p:sp>
        <p:nvSpPr>
          <p:cNvPr id="10" name="Прямоугольник 9">
            <a:extLst>
              <a:ext uri="{FF2B5EF4-FFF2-40B4-BE49-F238E27FC236}">
                <a16:creationId xmlns:a16="http://schemas.microsoft.com/office/drawing/2014/main" id="{A5578CB4-01B4-4A77-AA6E-559E3F594DBC}"/>
              </a:ext>
            </a:extLst>
          </p:cNvPr>
          <p:cNvSpPr/>
          <p:nvPr/>
        </p:nvSpPr>
        <p:spPr>
          <a:xfrm>
            <a:off x="8629565" y="839076"/>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11" name="Рисунок 10">
            <a:extLst>
              <a:ext uri="{FF2B5EF4-FFF2-40B4-BE49-F238E27FC236}">
                <a16:creationId xmlns:a16="http://schemas.microsoft.com/office/drawing/2014/main" id="{ECFFDFC2-4875-4A71-B284-75D2A4E238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spTree>
    <p:extLst>
      <p:ext uri="{BB962C8B-B14F-4D97-AF65-F5344CB8AC3E}">
        <p14:creationId xmlns:p14="http://schemas.microsoft.com/office/powerpoint/2010/main" val="2855830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B10FB1E-6E9F-4144-BD95-7238869A6025}"/>
              </a:ext>
            </a:extLst>
          </p:cNvPr>
          <p:cNvSpPr>
            <a:spLocks noGrp="1"/>
          </p:cNvSpPr>
          <p:nvPr>
            <p:ph type="sldNum" sz="quarter" idx="12"/>
          </p:nvPr>
        </p:nvSpPr>
        <p:spPr/>
        <p:txBody>
          <a:bodyPr/>
          <a:lstStyle/>
          <a:p>
            <a:fld id="{EB092CF9-F46D-4F0B-812A-240F1E00EE51}" type="slidenum">
              <a:rPr lang="ru-RU" smtClean="0"/>
              <a:t>17</a:t>
            </a:fld>
            <a:endParaRPr lang="ru-RU"/>
          </a:p>
        </p:txBody>
      </p:sp>
      <p:sp>
        <p:nvSpPr>
          <p:cNvPr id="5" name="Прямоугольник 4">
            <a:extLst>
              <a:ext uri="{FF2B5EF4-FFF2-40B4-BE49-F238E27FC236}">
                <a16:creationId xmlns:a16="http://schemas.microsoft.com/office/drawing/2014/main" id="{EFC0FE5C-5430-4F0F-9A52-F426E1E81EB2}"/>
              </a:ext>
            </a:extLst>
          </p:cNvPr>
          <p:cNvSpPr/>
          <p:nvPr/>
        </p:nvSpPr>
        <p:spPr>
          <a:xfrm>
            <a:off x="8629565" y="839076"/>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6" name="Рисунок 5">
            <a:extLst>
              <a:ext uri="{FF2B5EF4-FFF2-40B4-BE49-F238E27FC236}">
                <a16:creationId xmlns:a16="http://schemas.microsoft.com/office/drawing/2014/main" id="{0F2753E9-062B-4273-877F-10A4B6D467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sp>
        <p:nvSpPr>
          <p:cNvPr id="8" name="TextBox 7">
            <a:extLst>
              <a:ext uri="{FF2B5EF4-FFF2-40B4-BE49-F238E27FC236}">
                <a16:creationId xmlns:a16="http://schemas.microsoft.com/office/drawing/2014/main" id="{70F1A94D-792F-40DD-A54D-D5E86718CF2B}"/>
              </a:ext>
            </a:extLst>
          </p:cNvPr>
          <p:cNvSpPr txBox="1"/>
          <p:nvPr/>
        </p:nvSpPr>
        <p:spPr>
          <a:xfrm>
            <a:off x="706170" y="136525"/>
            <a:ext cx="7923395" cy="1069395"/>
          </a:xfrm>
          <a:prstGeom prst="rect">
            <a:avLst/>
          </a:prstGeom>
          <a:noFill/>
        </p:spPr>
        <p:txBody>
          <a:bodyPr wrap="square">
            <a:spAutoFit/>
          </a:bodyPr>
          <a:lstStyle/>
          <a:p>
            <a:pPr algn="ctr">
              <a:lnSpc>
                <a:spcPct val="107000"/>
              </a:lnSpc>
              <a:spcAft>
                <a:spcPts val="800"/>
              </a:spcAft>
            </a:pPr>
            <a:r>
              <a:rPr lang="ru-RU" b="1" dirty="0">
                <a:latin typeface="Times New Roman" panose="02020603050405020304" pitchFamily="18" charset="0"/>
                <a:cs typeface="Times New Roman" panose="02020603050405020304" pitchFamily="18" charset="0"/>
              </a:rPr>
              <a:t>АО «</a:t>
            </a:r>
            <a:r>
              <a:rPr lang="ru-RU" b="1" dirty="0" err="1">
                <a:latin typeface="Times New Roman" panose="02020603050405020304" pitchFamily="18" charset="0"/>
                <a:cs typeface="Times New Roman" panose="02020603050405020304" pitchFamily="18" charset="0"/>
              </a:rPr>
              <a:t>Бугульминское</a:t>
            </a:r>
            <a:r>
              <a:rPr lang="ru-RU" b="1" dirty="0">
                <a:latin typeface="Times New Roman" panose="02020603050405020304" pitchFamily="18" charset="0"/>
                <a:cs typeface="Times New Roman" panose="02020603050405020304" pitchFamily="18" charset="0"/>
              </a:rPr>
              <a:t> предприятие тепловых сетей»</a:t>
            </a:r>
          </a:p>
          <a:p>
            <a:pPr algn="just">
              <a:lnSpc>
                <a:spcPct val="107000"/>
              </a:lnSpc>
              <a:spcAft>
                <a:spcPts val="800"/>
              </a:spcAft>
            </a:pPr>
            <a:r>
              <a:rPr lang="ru-RU" dirty="0">
                <a:latin typeface="Times New Roman" panose="02020603050405020304" pitchFamily="18" charset="0"/>
                <a:cs typeface="Times New Roman" panose="02020603050405020304" pitchFamily="18" charset="0"/>
              </a:rPr>
              <a:t>14.08.2023 выявлено</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не ведется контроль за исправным состоянием солевого насоса в котельной «Горбольница» г. </a:t>
            </a:r>
            <a:r>
              <a:rPr lang="ru-RU" dirty="0">
                <a:latin typeface="Times New Roman" panose="02020603050405020304" pitchFamily="18" charset="0"/>
                <a:cs typeface="Times New Roman" panose="02020603050405020304" pitchFamily="18" charset="0"/>
              </a:rPr>
              <a:t>Бугульма.</a:t>
            </a:r>
          </a:p>
        </p:txBody>
      </p:sp>
      <p:pic>
        <p:nvPicPr>
          <p:cNvPr id="1026" name="Рисунок 79">
            <a:extLst>
              <a:ext uri="{FF2B5EF4-FFF2-40B4-BE49-F238E27FC236}">
                <a16:creationId xmlns:a16="http://schemas.microsoft.com/office/drawing/2014/main" id="{B546BD59-235A-4324-A30B-89C420C6E2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240" y="2698562"/>
            <a:ext cx="3408393" cy="36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Рисунок 73" descr="Описание: C:\Users\Ilina\Downloads\IMG-20230720-WA0006 (1).jpg">
            <a:extLst>
              <a:ext uri="{FF2B5EF4-FFF2-40B4-BE49-F238E27FC236}">
                <a16:creationId xmlns:a16="http://schemas.microsoft.com/office/drawing/2014/main" id="{BF280473-77AE-498C-95E3-823645A194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02683" y="2698562"/>
            <a:ext cx="37623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CED4C767-84A6-40A4-9E69-93A05E3D9179}"/>
              </a:ext>
            </a:extLst>
          </p:cNvPr>
          <p:cNvSpPr txBox="1"/>
          <p:nvPr/>
        </p:nvSpPr>
        <p:spPr>
          <a:xfrm>
            <a:off x="6602683" y="2242117"/>
            <a:ext cx="3212755" cy="369332"/>
          </a:xfrm>
          <a:prstGeom prst="rect">
            <a:avLst/>
          </a:prstGeom>
          <a:noFill/>
        </p:spPr>
        <p:txBody>
          <a:bodyPr wrap="square">
            <a:spAutoFit/>
          </a:bodyPr>
          <a:lstStyle/>
          <a:p>
            <a:r>
              <a:rPr lang="ru-RU" dirty="0">
                <a:solidFill>
                  <a:srgbClr val="000000"/>
                </a:solidFill>
                <a:latin typeface="Times New Roman" panose="02020603050405020304" pitchFamily="18" charset="0"/>
              </a:rPr>
              <a:t>Стало</a:t>
            </a:r>
            <a:endParaRPr lang="ru-RU" dirty="0"/>
          </a:p>
        </p:txBody>
      </p:sp>
      <p:sp>
        <p:nvSpPr>
          <p:cNvPr id="12" name="TextBox 11">
            <a:extLst>
              <a:ext uri="{FF2B5EF4-FFF2-40B4-BE49-F238E27FC236}">
                <a16:creationId xmlns:a16="http://schemas.microsoft.com/office/drawing/2014/main" id="{DB2B6735-5E28-4D3D-8884-69F7B655616A}"/>
              </a:ext>
            </a:extLst>
          </p:cNvPr>
          <p:cNvSpPr txBox="1"/>
          <p:nvPr/>
        </p:nvSpPr>
        <p:spPr>
          <a:xfrm>
            <a:off x="1354240" y="2242117"/>
            <a:ext cx="3212755" cy="369332"/>
          </a:xfrm>
          <a:prstGeom prst="rect">
            <a:avLst/>
          </a:prstGeom>
          <a:noFill/>
        </p:spPr>
        <p:txBody>
          <a:bodyPr wrap="square">
            <a:spAutoFit/>
          </a:bodyPr>
          <a:lstStyle/>
          <a:p>
            <a:r>
              <a:rPr lang="ru-RU" dirty="0">
                <a:solidFill>
                  <a:srgbClr val="000000"/>
                </a:solidFill>
                <a:latin typeface="Times New Roman" panose="02020603050405020304" pitchFamily="18" charset="0"/>
              </a:rPr>
              <a:t>Было</a:t>
            </a:r>
            <a:endParaRPr lang="ru-RU" dirty="0"/>
          </a:p>
        </p:txBody>
      </p:sp>
    </p:spTree>
    <p:extLst>
      <p:ext uri="{BB962C8B-B14F-4D97-AF65-F5344CB8AC3E}">
        <p14:creationId xmlns:p14="http://schemas.microsoft.com/office/powerpoint/2010/main" val="3263167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7D4124D3-3C22-46B1-AD47-E582DA379E50}"/>
              </a:ext>
            </a:extLst>
          </p:cNvPr>
          <p:cNvSpPr>
            <a:spLocks noGrp="1"/>
          </p:cNvSpPr>
          <p:nvPr>
            <p:ph type="sldNum" sz="quarter" idx="12"/>
          </p:nvPr>
        </p:nvSpPr>
        <p:spPr/>
        <p:txBody>
          <a:bodyPr/>
          <a:lstStyle/>
          <a:p>
            <a:fld id="{EB092CF9-F46D-4F0B-812A-240F1E00EE51}" type="slidenum">
              <a:rPr lang="ru-RU" smtClean="0"/>
              <a:t>18</a:t>
            </a:fld>
            <a:endParaRPr lang="ru-RU"/>
          </a:p>
        </p:txBody>
      </p:sp>
      <p:sp>
        <p:nvSpPr>
          <p:cNvPr id="6" name="TextBox 5">
            <a:extLst>
              <a:ext uri="{FF2B5EF4-FFF2-40B4-BE49-F238E27FC236}">
                <a16:creationId xmlns:a16="http://schemas.microsoft.com/office/drawing/2014/main" id="{6F12B695-F51B-428C-8936-218F340E0EA4}"/>
              </a:ext>
            </a:extLst>
          </p:cNvPr>
          <p:cNvSpPr txBox="1"/>
          <p:nvPr/>
        </p:nvSpPr>
        <p:spPr>
          <a:xfrm>
            <a:off x="674704" y="136525"/>
            <a:ext cx="8401564" cy="2031325"/>
          </a:xfrm>
          <a:prstGeom prst="rect">
            <a:avLst/>
          </a:prstGeom>
          <a:noFill/>
        </p:spPr>
        <p:txBody>
          <a:bodyPr wrap="square">
            <a:spAutoFit/>
          </a:bodyPr>
          <a:lstStyle/>
          <a:p>
            <a:pPr algn="ctr"/>
            <a:r>
              <a:rPr lang="ru-RU" b="1" dirty="0">
                <a:latin typeface="Times New Roman" panose="02020603050405020304" pitchFamily="18" charset="0"/>
                <a:cs typeface="Times New Roman" panose="02020603050405020304" pitchFamily="18" charset="0"/>
              </a:rPr>
              <a:t>Муниципальное автономное общеобразовательное учреждение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Средняя общеобразовательная школа № 2 г. Нурлат</a:t>
            </a:r>
          </a:p>
          <a:p>
            <a:pPr algn="ctr"/>
            <a:endParaRPr lang="ru-RU" b="1"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13.07.2023 выявлено</a:t>
            </a:r>
            <a:r>
              <a:rPr lang="en-US" dirty="0">
                <a:latin typeface="Times New Roman" panose="02020603050405020304" pitchFamily="18" charset="0"/>
                <a:cs typeface="Times New Roman" panose="02020603050405020304" pitchFamily="18" charset="0"/>
              </a:rPr>
              <a:t>:</a:t>
            </a: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 не проводятся обязательные осмотры зданий </a:t>
            </a:r>
            <a:b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и сооружений тепловых энергоустановок 2 раза в год (весной и осенью) </a:t>
            </a:r>
            <a:b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смотровой комиссией (не содержится в исправном состоянии помещение </a:t>
            </a:r>
            <a:b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br>
            <a:r>
              <a:rPr lang="ru-RU" sz="1800" dirty="0">
                <a:effectLst/>
                <a:latin typeface="Times New Roman" panose="02020603050405020304" pitchFamily="18" charset="0"/>
                <a:ea typeface="Times New Roman" panose="02020603050405020304" pitchFamily="18" charset="0"/>
                <a:cs typeface="Times New Roman" panose="02020603050405020304" pitchFamily="18" charset="0"/>
              </a:rPr>
              <a:t>теплового пункта).</a:t>
            </a:r>
          </a:p>
        </p:txBody>
      </p:sp>
      <p:sp>
        <p:nvSpPr>
          <p:cNvPr id="7" name="Прямоугольник 6">
            <a:extLst>
              <a:ext uri="{FF2B5EF4-FFF2-40B4-BE49-F238E27FC236}">
                <a16:creationId xmlns:a16="http://schemas.microsoft.com/office/drawing/2014/main" id="{25565F5C-5086-49F3-AA56-4F683100F8BD}"/>
              </a:ext>
            </a:extLst>
          </p:cNvPr>
          <p:cNvSpPr/>
          <p:nvPr/>
        </p:nvSpPr>
        <p:spPr>
          <a:xfrm>
            <a:off x="8629565" y="839076"/>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8" name="Рисунок 7">
            <a:extLst>
              <a:ext uri="{FF2B5EF4-FFF2-40B4-BE49-F238E27FC236}">
                <a16:creationId xmlns:a16="http://schemas.microsoft.com/office/drawing/2014/main" id="{069449A1-B660-424F-8381-F4159AEACC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pic>
        <p:nvPicPr>
          <p:cNvPr id="2050" name="Рисунок 19">
            <a:extLst>
              <a:ext uri="{FF2B5EF4-FFF2-40B4-BE49-F238E27FC236}">
                <a16:creationId xmlns:a16="http://schemas.microsoft.com/office/drawing/2014/main" id="{7D744905-3531-4C74-8893-067C65230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176" y="3387173"/>
            <a:ext cx="33718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Рисунок 3" descr="C:\Users\Ильфак\Desktop\20230907_082129.jpg">
            <a:extLst>
              <a:ext uri="{FF2B5EF4-FFF2-40B4-BE49-F238E27FC236}">
                <a16:creationId xmlns:a16="http://schemas.microsoft.com/office/drawing/2014/main" id="{0889F582-5059-40F5-BB66-948F7F6034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67435" y="3387173"/>
            <a:ext cx="3343275"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A14ABBA6-5F48-4E88-A9C2-F4B1EDF15E41}"/>
              </a:ext>
            </a:extLst>
          </p:cNvPr>
          <p:cNvSpPr txBox="1"/>
          <p:nvPr/>
        </p:nvSpPr>
        <p:spPr>
          <a:xfrm>
            <a:off x="7267435" y="2843373"/>
            <a:ext cx="3146739" cy="369332"/>
          </a:xfrm>
          <a:prstGeom prst="rect">
            <a:avLst/>
          </a:prstGeom>
          <a:noFill/>
        </p:spPr>
        <p:txBody>
          <a:bodyPr wrap="square">
            <a:spAutoFit/>
          </a:bodyPr>
          <a:lstStyle/>
          <a:p>
            <a:r>
              <a:rPr lang="ru-RU" dirty="0">
                <a:solidFill>
                  <a:srgbClr val="000000"/>
                </a:solidFill>
                <a:latin typeface="Times New Roman" panose="02020603050405020304" pitchFamily="18" charset="0"/>
              </a:rPr>
              <a:t>Стало</a:t>
            </a:r>
            <a:endParaRPr lang="ru-RU" dirty="0"/>
          </a:p>
        </p:txBody>
      </p:sp>
      <p:sp>
        <p:nvSpPr>
          <p:cNvPr id="12" name="TextBox 11">
            <a:extLst>
              <a:ext uri="{FF2B5EF4-FFF2-40B4-BE49-F238E27FC236}">
                <a16:creationId xmlns:a16="http://schemas.microsoft.com/office/drawing/2014/main" id="{196CC4BC-2AB4-403A-ABBF-EA8A41A738B9}"/>
              </a:ext>
            </a:extLst>
          </p:cNvPr>
          <p:cNvSpPr txBox="1"/>
          <p:nvPr/>
        </p:nvSpPr>
        <p:spPr>
          <a:xfrm>
            <a:off x="1003176" y="2843373"/>
            <a:ext cx="3146739" cy="369332"/>
          </a:xfrm>
          <a:prstGeom prst="rect">
            <a:avLst/>
          </a:prstGeom>
          <a:noFill/>
        </p:spPr>
        <p:txBody>
          <a:bodyPr wrap="square">
            <a:spAutoFit/>
          </a:bodyPr>
          <a:lstStyle/>
          <a:p>
            <a:r>
              <a:rPr lang="ru-RU" dirty="0">
                <a:solidFill>
                  <a:srgbClr val="000000"/>
                </a:solidFill>
                <a:latin typeface="Times New Roman" panose="02020603050405020304" pitchFamily="18" charset="0"/>
              </a:rPr>
              <a:t>Было</a:t>
            </a:r>
            <a:endParaRPr lang="ru-RU" dirty="0"/>
          </a:p>
        </p:txBody>
      </p:sp>
    </p:spTree>
    <p:extLst>
      <p:ext uri="{BB962C8B-B14F-4D97-AF65-F5344CB8AC3E}">
        <p14:creationId xmlns:p14="http://schemas.microsoft.com/office/powerpoint/2010/main" val="1286168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9925E084-806E-4185-A649-68558941AAF0}"/>
              </a:ext>
            </a:extLst>
          </p:cNvPr>
          <p:cNvSpPr>
            <a:spLocks noGrp="1"/>
          </p:cNvSpPr>
          <p:nvPr>
            <p:ph type="sldNum" sz="quarter" idx="12"/>
          </p:nvPr>
        </p:nvSpPr>
        <p:spPr/>
        <p:txBody>
          <a:bodyPr/>
          <a:lstStyle/>
          <a:p>
            <a:fld id="{EB092CF9-F46D-4F0B-812A-240F1E00EE51}" type="slidenum">
              <a:rPr lang="ru-RU" smtClean="0"/>
              <a:t>19</a:t>
            </a:fld>
            <a:endParaRPr lang="ru-RU"/>
          </a:p>
        </p:txBody>
      </p:sp>
      <p:sp>
        <p:nvSpPr>
          <p:cNvPr id="6" name="TextBox 5">
            <a:extLst>
              <a:ext uri="{FF2B5EF4-FFF2-40B4-BE49-F238E27FC236}">
                <a16:creationId xmlns:a16="http://schemas.microsoft.com/office/drawing/2014/main" id="{BBE1CC57-022B-4FD1-988A-8FD2F3BD55FA}"/>
              </a:ext>
            </a:extLst>
          </p:cNvPr>
          <p:cNvSpPr txBox="1"/>
          <p:nvPr/>
        </p:nvSpPr>
        <p:spPr>
          <a:xfrm>
            <a:off x="630315" y="167754"/>
            <a:ext cx="8575830" cy="1477328"/>
          </a:xfrm>
          <a:prstGeom prst="rect">
            <a:avLst/>
          </a:prstGeom>
          <a:noFill/>
        </p:spPr>
        <p:txBody>
          <a:bodyPr wrap="square">
            <a:spAutoFit/>
          </a:bodyPr>
          <a:lstStyle/>
          <a:p>
            <a:pPr algn="ctr"/>
            <a:r>
              <a:rPr lang="ru-RU" b="1" dirty="0">
                <a:latin typeface="Times New Roman" panose="02020603050405020304" pitchFamily="18" charset="0"/>
                <a:cs typeface="Times New Roman" panose="02020603050405020304" pitchFamily="18" charset="0"/>
              </a:rPr>
              <a:t>МУП «ПКС»</a:t>
            </a:r>
          </a:p>
          <a:p>
            <a:pPr algn="ctr"/>
            <a:endParaRPr lang="ru-RU" b="1"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27.04.2023 выявлено</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в аварийном состоянии находились котлы в котельной </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МУП «ПКС», расположенной по адресу: Пестречинский муниципальный район, </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с. Шали, ул. Хайруллина</a:t>
            </a:r>
            <a:endParaRPr lang="ru-RU" dirty="0">
              <a:latin typeface="Times New Roman" panose="02020603050405020304" pitchFamily="18" charset="0"/>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AC7F5719-2D8C-42DC-BCEC-8954C250F3B2}"/>
              </a:ext>
            </a:extLst>
          </p:cNvPr>
          <p:cNvSpPr/>
          <p:nvPr/>
        </p:nvSpPr>
        <p:spPr>
          <a:xfrm>
            <a:off x="8629565" y="839076"/>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8" name="Рисунок 7">
            <a:extLst>
              <a:ext uri="{FF2B5EF4-FFF2-40B4-BE49-F238E27FC236}">
                <a16:creationId xmlns:a16="http://schemas.microsoft.com/office/drawing/2014/main" id="{FD27E1FD-36EF-4A5B-8484-06D7BD43182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pic>
        <p:nvPicPr>
          <p:cNvPr id="9" name="image41.jpg">
            <a:extLst>
              <a:ext uri="{FF2B5EF4-FFF2-40B4-BE49-F238E27FC236}">
                <a16:creationId xmlns:a16="http://schemas.microsoft.com/office/drawing/2014/main" id="{84FBA1E4-5A6A-4EE1-87C2-582B0F29F0F0}"/>
              </a:ext>
            </a:extLst>
          </p:cNvPr>
          <p:cNvPicPr/>
          <p:nvPr/>
        </p:nvPicPr>
        <p:blipFill>
          <a:blip r:embed="rId3"/>
          <a:srcRect/>
          <a:stretch>
            <a:fillRect/>
          </a:stretch>
        </p:blipFill>
        <p:spPr>
          <a:xfrm>
            <a:off x="1003176" y="3297290"/>
            <a:ext cx="2333625" cy="3038475"/>
          </a:xfrm>
          <a:prstGeom prst="rect">
            <a:avLst/>
          </a:prstGeom>
          <a:ln/>
        </p:spPr>
      </p:pic>
      <p:sp>
        <p:nvSpPr>
          <p:cNvPr id="10" name="TextBox 9">
            <a:extLst>
              <a:ext uri="{FF2B5EF4-FFF2-40B4-BE49-F238E27FC236}">
                <a16:creationId xmlns:a16="http://schemas.microsoft.com/office/drawing/2014/main" id="{01CCE499-97B2-49BF-BA0F-25E3444D5001}"/>
              </a:ext>
            </a:extLst>
          </p:cNvPr>
          <p:cNvSpPr txBox="1"/>
          <p:nvPr/>
        </p:nvSpPr>
        <p:spPr>
          <a:xfrm>
            <a:off x="7267435" y="2843373"/>
            <a:ext cx="3146739" cy="369332"/>
          </a:xfrm>
          <a:prstGeom prst="rect">
            <a:avLst/>
          </a:prstGeom>
          <a:noFill/>
        </p:spPr>
        <p:txBody>
          <a:bodyPr wrap="square">
            <a:spAutoFit/>
          </a:bodyPr>
          <a:lstStyle/>
          <a:p>
            <a:r>
              <a:rPr lang="ru-RU" dirty="0">
                <a:solidFill>
                  <a:srgbClr val="000000"/>
                </a:solidFill>
                <a:latin typeface="Times New Roman" panose="02020603050405020304" pitchFamily="18" charset="0"/>
              </a:rPr>
              <a:t>Стало</a:t>
            </a:r>
            <a:endParaRPr lang="ru-RU" dirty="0"/>
          </a:p>
        </p:txBody>
      </p:sp>
      <p:sp>
        <p:nvSpPr>
          <p:cNvPr id="11" name="TextBox 10">
            <a:extLst>
              <a:ext uri="{FF2B5EF4-FFF2-40B4-BE49-F238E27FC236}">
                <a16:creationId xmlns:a16="http://schemas.microsoft.com/office/drawing/2014/main" id="{102004AE-44BF-4019-8F43-2254D2730CA8}"/>
              </a:ext>
            </a:extLst>
          </p:cNvPr>
          <p:cNvSpPr txBox="1"/>
          <p:nvPr/>
        </p:nvSpPr>
        <p:spPr>
          <a:xfrm>
            <a:off x="1003176" y="2843373"/>
            <a:ext cx="3146739" cy="369332"/>
          </a:xfrm>
          <a:prstGeom prst="rect">
            <a:avLst/>
          </a:prstGeom>
          <a:noFill/>
        </p:spPr>
        <p:txBody>
          <a:bodyPr wrap="square">
            <a:spAutoFit/>
          </a:bodyPr>
          <a:lstStyle/>
          <a:p>
            <a:r>
              <a:rPr lang="ru-RU" dirty="0">
                <a:solidFill>
                  <a:srgbClr val="000000"/>
                </a:solidFill>
                <a:latin typeface="Times New Roman" panose="02020603050405020304" pitchFamily="18" charset="0"/>
              </a:rPr>
              <a:t>Было</a:t>
            </a:r>
            <a:endParaRPr lang="ru-RU" dirty="0"/>
          </a:p>
        </p:txBody>
      </p:sp>
      <p:pic>
        <p:nvPicPr>
          <p:cNvPr id="12" name="Рисунок 11">
            <a:extLst>
              <a:ext uri="{FF2B5EF4-FFF2-40B4-BE49-F238E27FC236}">
                <a16:creationId xmlns:a16="http://schemas.microsoft.com/office/drawing/2014/main" id="{19070751-A768-432D-8A66-59AD6C1D9E1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15212" y="3297290"/>
            <a:ext cx="2743200" cy="2970345"/>
          </a:xfrm>
          <a:prstGeom prst="rect">
            <a:avLst/>
          </a:prstGeom>
          <a:noFill/>
          <a:ln>
            <a:noFill/>
          </a:ln>
        </p:spPr>
      </p:pic>
    </p:spTree>
    <p:extLst>
      <p:ext uri="{BB962C8B-B14F-4D97-AF65-F5344CB8AC3E}">
        <p14:creationId xmlns:p14="http://schemas.microsoft.com/office/powerpoint/2010/main" val="976267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a:extLst>
              <a:ext uri="{FF2B5EF4-FFF2-40B4-BE49-F238E27FC236}">
                <a16:creationId xmlns:a16="http://schemas.microsoft.com/office/drawing/2014/main" id="{85743C9C-7065-49AE-8FB4-B5F3BDA7FD29}"/>
              </a:ext>
            </a:extLst>
          </p:cNvPr>
          <p:cNvGraphicFramePr>
            <a:graphicFrameLocks noGrp="1"/>
          </p:cNvGraphicFramePr>
          <p:nvPr>
            <p:ph idx="1"/>
            <p:extLst>
              <p:ext uri="{D42A27DB-BD31-4B8C-83A1-F6EECF244321}">
                <p14:modId xmlns:p14="http://schemas.microsoft.com/office/powerpoint/2010/main" val="3380776404"/>
              </p:ext>
            </p:extLst>
          </p:nvPr>
        </p:nvGraphicFramePr>
        <p:xfrm>
          <a:off x="364350" y="2033883"/>
          <a:ext cx="11336422" cy="3943275"/>
        </p:xfrm>
        <a:graphic>
          <a:graphicData uri="http://schemas.openxmlformats.org/drawingml/2006/table">
            <a:tbl>
              <a:tblPr>
                <a:tableStyleId>{5940675A-B579-460E-94D1-54222C63F5DA}</a:tableStyleId>
              </a:tblPr>
              <a:tblGrid>
                <a:gridCol w="1349040">
                  <a:extLst>
                    <a:ext uri="{9D8B030D-6E8A-4147-A177-3AD203B41FA5}">
                      <a16:colId xmlns:a16="http://schemas.microsoft.com/office/drawing/2014/main" val="3408957659"/>
                    </a:ext>
                  </a:extLst>
                </a:gridCol>
                <a:gridCol w="1660125">
                  <a:extLst>
                    <a:ext uri="{9D8B030D-6E8A-4147-A177-3AD203B41FA5}">
                      <a16:colId xmlns:a16="http://schemas.microsoft.com/office/drawing/2014/main" val="2851775039"/>
                    </a:ext>
                  </a:extLst>
                </a:gridCol>
                <a:gridCol w="1020932">
                  <a:extLst>
                    <a:ext uri="{9D8B030D-6E8A-4147-A177-3AD203B41FA5}">
                      <a16:colId xmlns:a16="http://schemas.microsoft.com/office/drawing/2014/main" val="3140273562"/>
                    </a:ext>
                  </a:extLst>
                </a:gridCol>
                <a:gridCol w="1198485">
                  <a:extLst>
                    <a:ext uri="{9D8B030D-6E8A-4147-A177-3AD203B41FA5}">
                      <a16:colId xmlns:a16="http://schemas.microsoft.com/office/drawing/2014/main" val="3795115149"/>
                    </a:ext>
                  </a:extLst>
                </a:gridCol>
                <a:gridCol w="1317885">
                  <a:extLst>
                    <a:ext uri="{9D8B030D-6E8A-4147-A177-3AD203B41FA5}">
                      <a16:colId xmlns:a16="http://schemas.microsoft.com/office/drawing/2014/main" val="1626433649"/>
                    </a:ext>
                  </a:extLst>
                </a:gridCol>
                <a:gridCol w="1071436">
                  <a:extLst>
                    <a:ext uri="{9D8B030D-6E8A-4147-A177-3AD203B41FA5}">
                      <a16:colId xmlns:a16="http://schemas.microsoft.com/office/drawing/2014/main" val="3299632115"/>
                    </a:ext>
                  </a:extLst>
                </a:gridCol>
                <a:gridCol w="1165975">
                  <a:extLst>
                    <a:ext uri="{9D8B030D-6E8A-4147-A177-3AD203B41FA5}">
                      <a16:colId xmlns:a16="http://schemas.microsoft.com/office/drawing/2014/main" val="2909002610"/>
                    </a:ext>
                  </a:extLst>
                </a:gridCol>
                <a:gridCol w="1276272">
                  <a:extLst>
                    <a:ext uri="{9D8B030D-6E8A-4147-A177-3AD203B41FA5}">
                      <a16:colId xmlns:a16="http://schemas.microsoft.com/office/drawing/2014/main" val="408119920"/>
                    </a:ext>
                  </a:extLst>
                </a:gridCol>
                <a:gridCol w="1276272">
                  <a:extLst>
                    <a:ext uri="{9D8B030D-6E8A-4147-A177-3AD203B41FA5}">
                      <a16:colId xmlns:a16="http://schemas.microsoft.com/office/drawing/2014/main" val="1773977366"/>
                    </a:ext>
                  </a:extLst>
                </a:gridCol>
              </a:tblGrid>
              <a:tr h="1126567">
                <a:tc>
                  <a:txBody>
                    <a:bodyPr/>
                    <a:lstStyle/>
                    <a:p>
                      <a:pPr marL="0" algn="ctr" rtl="0" eaLnBrk="1" fontAlgn="ctr" latinLnBrk="0" hangingPunct="1"/>
                      <a:r>
                        <a:rPr kumimoji="0" lang="ru-RU" sz="1500" b="1" u="none" strike="noStrike" kern="1200" dirty="0">
                          <a:solidFill>
                            <a:schemeClr val="tx1"/>
                          </a:solidFill>
                          <a:effectLst/>
                          <a:latin typeface="Times New Roman" panose="02020603050405020304" pitchFamily="18" charset="0"/>
                          <a:ea typeface="+mn-ea"/>
                          <a:cs typeface="Times New Roman" panose="02020603050405020304" pitchFamily="18" charset="0"/>
                        </a:rPr>
                        <a:t>Субъект РФ</a:t>
                      </a:r>
                    </a:p>
                  </a:txBody>
                  <a:tcPr marL="5004" marR="5004" marT="5004" marB="0" anchor="ctr"/>
                </a:tc>
                <a:tc>
                  <a:txBody>
                    <a:bodyPr/>
                    <a:lstStyle/>
                    <a:p>
                      <a:pPr marL="0" algn="ctr" rtl="0" eaLnBrk="1" fontAlgn="ctr" latinLnBrk="0" hangingPunct="1"/>
                      <a:r>
                        <a:rPr kumimoji="0" lang="ru-RU" sz="1500" b="1" u="none" strike="noStrike" kern="1200" dirty="0">
                          <a:solidFill>
                            <a:schemeClr val="tx1"/>
                          </a:solidFill>
                          <a:effectLst/>
                          <a:latin typeface="Times New Roman" panose="02020603050405020304" pitchFamily="18" charset="0"/>
                          <a:ea typeface="+mn-ea"/>
                          <a:cs typeface="Times New Roman" panose="02020603050405020304" pitchFamily="18" charset="0"/>
                        </a:rPr>
                        <a:t>Количество теплоснабжающих организаций</a:t>
                      </a:r>
                    </a:p>
                  </a:txBody>
                  <a:tcPr marL="5004" marR="5004" marT="5004" marB="0" anchor="c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ru-RU" sz="1500" b="1" u="none" strike="noStrike" kern="1200" dirty="0">
                          <a:solidFill>
                            <a:schemeClr val="tx1"/>
                          </a:solidFill>
                          <a:effectLst/>
                          <a:latin typeface="Times New Roman" panose="02020603050405020304" pitchFamily="18" charset="0"/>
                          <a:ea typeface="+mn-ea"/>
                          <a:cs typeface="Times New Roman" panose="02020603050405020304" pitchFamily="18" charset="0"/>
                        </a:rPr>
                        <a:t>Подписан акт готовности</a:t>
                      </a:r>
                    </a:p>
                  </a:txBody>
                  <a:tcPr marL="5004" marR="5004" marT="5004" marB="0" anchor="c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ru-RU" sz="1500" b="1" u="none" strike="noStrike" kern="1200" dirty="0">
                          <a:solidFill>
                            <a:schemeClr val="tx1"/>
                          </a:solidFill>
                          <a:effectLst/>
                          <a:latin typeface="Times New Roman" panose="02020603050405020304" pitchFamily="18" charset="0"/>
                          <a:ea typeface="+mn-ea"/>
                          <a:cs typeface="Times New Roman" panose="02020603050405020304" pitchFamily="18" charset="0"/>
                        </a:rPr>
                        <a:t>Выявлено нарушений</a:t>
                      </a:r>
                    </a:p>
                  </a:txBody>
                  <a:tcPr marL="5004" marR="5004" marT="5004" marB="0" anchor="c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ru-RU" sz="1500" b="1" u="none" strike="noStrike" kern="1200" dirty="0">
                          <a:solidFill>
                            <a:schemeClr val="tx1"/>
                          </a:solidFill>
                          <a:effectLst/>
                          <a:latin typeface="Times New Roman" panose="02020603050405020304" pitchFamily="18" charset="0"/>
                          <a:ea typeface="+mn-ea"/>
                          <a:cs typeface="Times New Roman" panose="02020603050405020304" pitchFamily="18" charset="0"/>
                        </a:rPr>
                        <a:t>Устранено нарушений</a:t>
                      </a:r>
                    </a:p>
                  </a:txBody>
                  <a:tcPr marL="5004" marR="5004" marT="5004" marB="0" anchor="ctr">
                    <a:no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ru-RU" sz="1500" b="1" u="none" strike="noStrike" kern="1200" dirty="0">
                          <a:solidFill>
                            <a:schemeClr val="tx1"/>
                          </a:solidFill>
                          <a:effectLst/>
                          <a:latin typeface="Times New Roman" panose="02020603050405020304" pitchFamily="18" charset="0"/>
                          <a:ea typeface="+mn-ea"/>
                          <a:cs typeface="Times New Roman" panose="02020603050405020304" pitchFamily="18" charset="0"/>
                        </a:rPr>
                        <a:t>Подлежат проверке МО</a:t>
                      </a:r>
                    </a:p>
                  </a:txBody>
                  <a:tcPr marL="5004" marR="5004" marT="5004" marB="0" anchor="c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ru-RU" sz="1500" b="1" u="none" strike="noStrike" kern="1200" dirty="0">
                          <a:solidFill>
                            <a:schemeClr val="tx1"/>
                          </a:solidFill>
                          <a:effectLst/>
                          <a:latin typeface="Times New Roman" panose="02020603050405020304" pitchFamily="18" charset="0"/>
                          <a:ea typeface="+mn-ea"/>
                          <a:cs typeface="Times New Roman" panose="02020603050405020304" pitchFamily="18" charset="0"/>
                        </a:rPr>
                        <a:t>Подписаны паспорта готовности МО</a:t>
                      </a:r>
                    </a:p>
                  </a:txBody>
                  <a:tcPr marL="5004" marR="5004" marT="5004" marB="0" anchor="c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ru-RU" sz="1500" b="1" u="none" strike="noStrike" kern="1200" dirty="0">
                          <a:solidFill>
                            <a:schemeClr val="tx1"/>
                          </a:solidFill>
                          <a:effectLst/>
                          <a:latin typeface="Times New Roman" panose="02020603050405020304" pitchFamily="18" charset="0"/>
                          <a:ea typeface="+mn-ea"/>
                          <a:cs typeface="Times New Roman" panose="02020603050405020304" pitchFamily="18" charset="0"/>
                        </a:rPr>
                        <a:t>Обратились после 15 ноября 2023 г.</a:t>
                      </a:r>
                    </a:p>
                  </a:txBody>
                  <a:tcPr marL="5004" marR="5004" marT="5004" marB="0" anchor="ctr">
                    <a:no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ru-RU" sz="1500" b="1" u="none" strike="noStrike" kern="1200" dirty="0">
                          <a:solidFill>
                            <a:schemeClr val="tx1"/>
                          </a:solidFill>
                          <a:effectLst/>
                          <a:latin typeface="Times New Roman" panose="02020603050405020304" pitchFamily="18" charset="0"/>
                          <a:ea typeface="+mn-ea"/>
                          <a:cs typeface="Times New Roman" panose="02020603050405020304" pitchFamily="18" charset="0"/>
                        </a:rPr>
                        <a:t>Выданы акты готовности после 15 ноября 2023 г.</a:t>
                      </a:r>
                    </a:p>
                  </a:txBody>
                  <a:tcPr marL="5004" marR="5004" marT="5004" marB="0" anchor="ctr">
                    <a:noFill/>
                  </a:tcPr>
                </a:tc>
                <a:extLst>
                  <a:ext uri="{0D108BD9-81ED-4DB2-BD59-A6C34878D82A}">
                    <a16:rowId xmlns:a16="http://schemas.microsoft.com/office/drawing/2014/main" val="1960304284"/>
                  </a:ext>
                </a:extLst>
              </a:tr>
              <a:tr h="704177">
                <a:tc>
                  <a:txBody>
                    <a:bodyPr/>
                    <a:lstStyle/>
                    <a:p>
                      <a:pPr marL="0" algn="ctr" rtl="0" eaLnBrk="1" fontAlgn="ctr" latinLnBrk="0" hangingPunct="1"/>
                      <a:r>
                        <a:rPr kumimoji="0" lang="ru-RU" sz="1500" b="1" u="none" strike="noStrike" kern="1200" dirty="0">
                          <a:solidFill>
                            <a:schemeClr val="tx1"/>
                          </a:solidFill>
                          <a:effectLst/>
                          <a:latin typeface="Times New Roman" panose="02020603050405020304" pitchFamily="18" charset="0"/>
                          <a:ea typeface="+mn-ea"/>
                          <a:cs typeface="Times New Roman" panose="02020603050405020304" pitchFamily="18" charset="0"/>
                        </a:rPr>
                        <a:t>Республика Татарстан</a:t>
                      </a:r>
                    </a:p>
                  </a:txBody>
                  <a:tcPr marL="5004" marR="5004" marT="5004" marB="0" anchor="ctr"/>
                </a:tc>
                <a:tc>
                  <a:txBody>
                    <a:bodyPr/>
                    <a:lstStyle/>
                    <a:p>
                      <a:pPr marL="0" algn="ctr" rtl="0" eaLnBrk="1" fontAlgn="ctr" latinLnBrk="0" hangingPunct="1"/>
                      <a:r>
                        <a:rPr kumimoji="0" lang="ru-RU" sz="1500" b="0" u="none" strike="noStrike" kern="1200" dirty="0">
                          <a:solidFill>
                            <a:schemeClr val="tx1"/>
                          </a:solidFill>
                          <a:effectLst/>
                          <a:latin typeface="Times New Roman" panose="02020603050405020304" pitchFamily="18" charset="0"/>
                          <a:ea typeface="+mn-ea"/>
                          <a:cs typeface="Times New Roman" panose="02020603050405020304" pitchFamily="18" charset="0"/>
                        </a:rPr>
                        <a:t>158</a:t>
                      </a:r>
                    </a:p>
                  </a:txBody>
                  <a:tcPr marL="5004" marR="5004" marT="5004" marB="0" anchor="ctr">
                    <a:noFill/>
                  </a:tcPr>
                </a:tc>
                <a:tc>
                  <a:txBody>
                    <a:bodyPr/>
                    <a:lstStyle/>
                    <a:p>
                      <a:pPr marL="0" algn="ctr" rtl="0" eaLnBrk="1" fontAlgn="ctr" latinLnBrk="0" hangingPunct="1"/>
                      <a:r>
                        <a:rPr kumimoji="0" lang="ru-RU" sz="1500" b="0" u="none" strike="noStrike" kern="1200" dirty="0">
                          <a:solidFill>
                            <a:schemeClr val="tx1"/>
                          </a:solidFill>
                          <a:effectLst/>
                          <a:latin typeface="Times New Roman" panose="02020603050405020304" pitchFamily="18" charset="0"/>
                          <a:ea typeface="+mn-ea"/>
                          <a:cs typeface="Times New Roman" panose="02020603050405020304" pitchFamily="18" charset="0"/>
                        </a:rPr>
                        <a:t>158</a:t>
                      </a:r>
                    </a:p>
                  </a:txBody>
                  <a:tcPr marL="5004" marR="5004" marT="5004" marB="0" anchor="ctr">
                    <a:noFill/>
                  </a:tcPr>
                </a:tc>
                <a:tc>
                  <a:txBody>
                    <a:bodyPr/>
                    <a:lstStyle/>
                    <a:p>
                      <a:pPr algn="ctr" rtl="0" fontAlgn="ctr"/>
                      <a:r>
                        <a:rPr lang="ru-RU" sz="1500" b="0" i="0" u="none" strike="noStrike" dirty="0">
                          <a:solidFill>
                            <a:srgbClr val="000000"/>
                          </a:solidFill>
                          <a:effectLst/>
                          <a:latin typeface="Times New Roman" panose="02020603050405020304" pitchFamily="18" charset="0"/>
                        </a:rPr>
                        <a:t>4046</a:t>
                      </a:r>
                    </a:p>
                  </a:txBody>
                  <a:tcPr marL="9525" marR="9525" marT="9525" marB="0" anchor="ctr">
                    <a:noFill/>
                  </a:tcPr>
                </a:tc>
                <a:tc>
                  <a:txBody>
                    <a:bodyPr/>
                    <a:lstStyle/>
                    <a:p>
                      <a:pPr algn="ctr" rtl="0" fontAlgn="ctr"/>
                      <a:r>
                        <a:rPr lang="ru-RU" sz="1500" b="0" i="0" u="none" strike="noStrike" dirty="0">
                          <a:solidFill>
                            <a:srgbClr val="000000"/>
                          </a:solidFill>
                          <a:effectLst/>
                          <a:latin typeface="Times New Roman" panose="02020603050405020304" pitchFamily="18" charset="0"/>
                        </a:rPr>
                        <a:t>4046</a:t>
                      </a:r>
                    </a:p>
                  </a:txBody>
                  <a:tcPr marL="9525" marR="9525" marT="9525" marB="0" anchor="ctr">
                    <a:noFill/>
                  </a:tcPr>
                </a:tc>
                <a:tc>
                  <a:txBody>
                    <a:bodyPr/>
                    <a:lstStyle/>
                    <a:p>
                      <a:pPr algn="ctr" rtl="0" fontAlgn="ctr"/>
                      <a:r>
                        <a:rPr lang="ru-RU" sz="1500" b="0" i="0" u="none" strike="noStrike" dirty="0">
                          <a:solidFill>
                            <a:srgbClr val="000000"/>
                          </a:solidFill>
                          <a:effectLst/>
                          <a:latin typeface="Times New Roman" panose="02020603050405020304" pitchFamily="18" charset="0"/>
                        </a:rPr>
                        <a:t>45</a:t>
                      </a:r>
                    </a:p>
                  </a:txBody>
                  <a:tcPr marL="9525" marR="9525" marT="9525" marB="0" anchor="ctr">
                    <a:noFill/>
                  </a:tcPr>
                </a:tc>
                <a:tc>
                  <a:txBody>
                    <a:bodyPr/>
                    <a:lstStyle/>
                    <a:p>
                      <a:pPr algn="ctr" rtl="0" fontAlgn="ctr"/>
                      <a:r>
                        <a:rPr lang="ru-RU" sz="1500" b="0" i="0" u="none" strike="noStrike" dirty="0">
                          <a:solidFill>
                            <a:srgbClr val="000000"/>
                          </a:solidFill>
                          <a:effectLst/>
                          <a:latin typeface="Times New Roman" panose="02020603050405020304" pitchFamily="18" charset="0"/>
                        </a:rPr>
                        <a:t>45</a:t>
                      </a:r>
                    </a:p>
                  </a:txBody>
                  <a:tcPr marL="9525" marR="9525" marT="9525" marB="0" anchor="ctr">
                    <a:noFill/>
                  </a:tcPr>
                </a:tc>
                <a:tc>
                  <a:txBody>
                    <a:bodyPr/>
                    <a:lstStyle/>
                    <a:p>
                      <a:pPr algn="ctr" rtl="0" fontAlgn="ctr"/>
                      <a:r>
                        <a:rPr lang="ru-RU" sz="1500" b="0" i="0" u="none" strike="noStrike" dirty="0">
                          <a:solidFill>
                            <a:srgbClr val="000000"/>
                          </a:solidFill>
                          <a:effectLst/>
                          <a:latin typeface="Times New Roman" panose="02020603050405020304" pitchFamily="18" charset="0"/>
                        </a:rPr>
                        <a:t>0</a:t>
                      </a:r>
                    </a:p>
                  </a:txBody>
                  <a:tcPr marL="9525" marR="9525" marT="9525" marB="0" anchor="ctr">
                    <a:noFill/>
                  </a:tcPr>
                </a:tc>
                <a:tc>
                  <a:txBody>
                    <a:bodyPr/>
                    <a:lstStyle/>
                    <a:p>
                      <a:pPr algn="ctr" rtl="0" fontAlgn="ctr"/>
                      <a:r>
                        <a:rPr lang="ru-RU" sz="1500" b="0" i="0" u="none" strike="noStrike" dirty="0">
                          <a:solidFill>
                            <a:srgbClr val="000000"/>
                          </a:solidFill>
                          <a:effectLst/>
                          <a:latin typeface="Times New Roman" panose="02020603050405020304" pitchFamily="18" charset="0"/>
                        </a:rPr>
                        <a:t>0</a:t>
                      </a:r>
                    </a:p>
                  </a:txBody>
                  <a:tcPr marL="9525" marR="9525" marT="9525" marB="0" anchor="ctr">
                    <a:noFill/>
                  </a:tcPr>
                </a:tc>
                <a:extLst>
                  <a:ext uri="{0D108BD9-81ED-4DB2-BD59-A6C34878D82A}">
                    <a16:rowId xmlns:a16="http://schemas.microsoft.com/office/drawing/2014/main" val="1649569471"/>
                  </a:ext>
                </a:extLst>
              </a:tr>
              <a:tr h="704177">
                <a:tc>
                  <a:txBody>
                    <a:bodyPr/>
                    <a:lstStyle/>
                    <a:p>
                      <a:pPr marL="0" algn="ctr" rtl="0" eaLnBrk="1" fontAlgn="ctr" latinLnBrk="0" hangingPunct="1"/>
                      <a:r>
                        <a:rPr kumimoji="0" lang="ru-RU" sz="1500" b="1" u="none" strike="noStrike" kern="1200" dirty="0">
                          <a:solidFill>
                            <a:schemeClr val="tx1"/>
                          </a:solidFill>
                          <a:effectLst/>
                          <a:latin typeface="Times New Roman" panose="02020603050405020304" pitchFamily="18" charset="0"/>
                          <a:ea typeface="+mn-ea"/>
                          <a:cs typeface="Times New Roman" panose="02020603050405020304" pitchFamily="18" charset="0"/>
                        </a:rPr>
                        <a:t>Республика Марий Эл</a:t>
                      </a:r>
                    </a:p>
                  </a:txBody>
                  <a:tcPr marL="5004" marR="5004" marT="5004" marB="0" anchor="ctr"/>
                </a:tc>
                <a:tc>
                  <a:txBody>
                    <a:bodyPr/>
                    <a:lstStyle/>
                    <a:p>
                      <a:pPr marL="0" algn="ctr" rtl="0" eaLnBrk="1" fontAlgn="ctr" latinLnBrk="0" hangingPunct="1"/>
                      <a:r>
                        <a:rPr kumimoji="0" lang="ru-RU" sz="1500" b="0" u="none" strike="noStrike" kern="1200" dirty="0">
                          <a:solidFill>
                            <a:schemeClr val="tx1"/>
                          </a:solidFill>
                          <a:effectLst/>
                          <a:latin typeface="Times New Roman" panose="02020603050405020304" pitchFamily="18" charset="0"/>
                          <a:ea typeface="+mn-ea"/>
                          <a:cs typeface="Times New Roman" panose="02020603050405020304" pitchFamily="18" charset="0"/>
                        </a:rPr>
                        <a:t>25</a:t>
                      </a:r>
                    </a:p>
                  </a:txBody>
                  <a:tcPr marL="5004" marR="5004" marT="5004" marB="0" anchor="ctr">
                    <a:noFill/>
                  </a:tcPr>
                </a:tc>
                <a:tc>
                  <a:txBody>
                    <a:bodyPr/>
                    <a:lstStyle/>
                    <a:p>
                      <a:pPr marL="0" algn="ctr" rtl="0" eaLnBrk="1" fontAlgn="ctr" latinLnBrk="0" hangingPunct="1"/>
                      <a:r>
                        <a:rPr kumimoji="0" lang="ru-RU" sz="1500" b="0" u="none" strike="noStrike" kern="1200" dirty="0">
                          <a:solidFill>
                            <a:schemeClr val="tx1"/>
                          </a:solidFill>
                          <a:effectLst/>
                          <a:latin typeface="Times New Roman" panose="02020603050405020304" pitchFamily="18" charset="0"/>
                          <a:ea typeface="+mn-ea"/>
                          <a:cs typeface="Times New Roman" panose="02020603050405020304" pitchFamily="18" charset="0"/>
                        </a:rPr>
                        <a:t>25</a:t>
                      </a:r>
                    </a:p>
                  </a:txBody>
                  <a:tcPr marL="5004" marR="5004" marT="5004" marB="0" anchor="ctr">
                    <a:noFill/>
                  </a:tcPr>
                </a:tc>
                <a:tc>
                  <a:txBody>
                    <a:bodyPr/>
                    <a:lstStyle/>
                    <a:p>
                      <a:pPr algn="ctr" rtl="0" fontAlgn="ctr"/>
                      <a:r>
                        <a:rPr lang="ru-RU" sz="1500" b="0" i="0" u="none" strike="noStrike" dirty="0">
                          <a:solidFill>
                            <a:srgbClr val="000000"/>
                          </a:solidFill>
                          <a:effectLst/>
                          <a:latin typeface="Times New Roman" panose="02020603050405020304" pitchFamily="18" charset="0"/>
                        </a:rPr>
                        <a:t>526</a:t>
                      </a:r>
                    </a:p>
                  </a:txBody>
                  <a:tcPr marL="9525" marR="9525" marT="9525" marB="0" anchor="ctr">
                    <a:noFill/>
                  </a:tcPr>
                </a:tc>
                <a:tc>
                  <a:txBody>
                    <a:bodyPr/>
                    <a:lstStyle/>
                    <a:p>
                      <a:pPr algn="ctr" rtl="0" fontAlgn="ctr"/>
                      <a:r>
                        <a:rPr lang="ru-RU" sz="1500" b="0" i="0" u="none" strike="noStrike" dirty="0">
                          <a:solidFill>
                            <a:srgbClr val="000000"/>
                          </a:solidFill>
                          <a:effectLst/>
                          <a:latin typeface="Times New Roman" panose="02020603050405020304" pitchFamily="18" charset="0"/>
                        </a:rPr>
                        <a:t>526</a:t>
                      </a:r>
                    </a:p>
                  </a:txBody>
                  <a:tcPr marL="9525" marR="9525" marT="9525" marB="0" anchor="ctr">
                    <a:noFill/>
                  </a:tcPr>
                </a:tc>
                <a:tc>
                  <a:txBody>
                    <a:bodyPr/>
                    <a:lstStyle/>
                    <a:p>
                      <a:pPr algn="ctr" rtl="0" fontAlgn="ctr"/>
                      <a:r>
                        <a:rPr lang="ru-RU" sz="1500" b="0" i="0" u="none" strike="noStrike" dirty="0">
                          <a:solidFill>
                            <a:srgbClr val="000000"/>
                          </a:solidFill>
                          <a:effectLst/>
                          <a:latin typeface="Times New Roman" panose="02020603050405020304" pitchFamily="18" charset="0"/>
                        </a:rPr>
                        <a:t>17</a:t>
                      </a:r>
                    </a:p>
                  </a:txBody>
                  <a:tcPr marL="9525" marR="9525" marT="9525" marB="0" anchor="ctr">
                    <a:noFill/>
                  </a:tcPr>
                </a:tc>
                <a:tc>
                  <a:txBody>
                    <a:bodyPr/>
                    <a:lstStyle/>
                    <a:p>
                      <a:pPr algn="ctr" rtl="0" fontAlgn="ctr"/>
                      <a:r>
                        <a:rPr lang="ru-RU" sz="1500" b="0" i="0" u="none" strike="noStrike" dirty="0">
                          <a:solidFill>
                            <a:srgbClr val="000000"/>
                          </a:solidFill>
                          <a:effectLst/>
                          <a:latin typeface="Times New Roman" panose="02020603050405020304" pitchFamily="18" charset="0"/>
                        </a:rPr>
                        <a:t>17</a:t>
                      </a:r>
                    </a:p>
                  </a:txBody>
                  <a:tcPr marL="9525" marR="9525" marT="9525" marB="0" anchor="ctr">
                    <a:noFill/>
                  </a:tcPr>
                </a:tc>
                <a:tc>
                  <a:txBody>
                    <a:bodyPr/>
                    <a:lstStyle/>
                    <a:p>
                      <a:pPr algn="ctr" rtl="0" fontAlgn="ctr"/>
                      <a:r>
                        <a:rPr lang="ru-RU" sz="1500" b="0" i="0" u="none" strike="noStrike" dirty="0">
                          <a:solidFill>
                            <a:srgbClr val="000000"/>
                          </a:solidFill>
                          <a:effectLst/>
                          <a:latin typeface="Times New Roman" panose="02020603050405020304" pitchFamily="18" charset="0"/>
                        </a:rPr>
                        <a:t>0</a:t>
                      </a:r>
                    </a:p>
                  </a:txBody>
                  <a:tcPr marL="9525" marR="9525" marT="9525" marB="0" anchor="ctr">
                    <a:noFill/>
                  </a:tcPr>
                </a:tc>
                <a:tc>
                  <a:txBody>
                    <a:bodyPr/>
                    <a:lstStyle/>
                    <a:p>
                      <a:pPr algn="ctr" rtl="0" fontAlgn="ctr"/>
                      <a:r>
                        <a:rPr lang="ru-RU" sz="1500" b="0" i="0" u="none" strike="noStrike" dirty="0">
                          <a:solidFill>
                            <a:srgbClr val="000000"/>
                          </a:solidFill>
                          <a:effectLst/>
                          <a:latin typeface="Times New Roman" panose="02020603050405020304" pitchFamily="18" charset="0"/>
                        </a:rPr>
                        <a:t>0</a:t>
                      </a:r>
                    </a:p>
                  </a:txBody>
                  <a:tcPr marL="9525" marR="9525" marT="9525" marB="0" anchor="ctr">
                    <a:noFill/>
                  </a:tcPr>
                </a:tc>
                <a:extLst>
                  <a:ext uri="{0D108BD9-81ED-4DB2-BD59-A6C34878D82A}">
                    <a16:rowId xmlns:a16="http://schemas.microsoft.com/office/drawing/2014/main" val="4060062808"/>
                  </a:ext>
                </a:extLst>
              </a:tr>
              <a:tr h="704177">
                <a:tc>
                  <a:txBody>
                    <a:bodyPr/>
                    <a:lstStyle/>
                    <a:p>
                      <a:pPr marL="0" algn="ctr" rtl="0" eaLnBrk="1" fontAlgn="ctr" latinLnBrk="0" hangingPunct="1"/>
                      <a:r>
                        <a:rPr kumimoji="0" lang="ru-RU" sz="1500" b="1" u="none" strike="noStrike" kern="1200" dirty="0">
                          <a:solidFill>
                            <a:schemeClr val="tx1"/>
                          </a:solidFill>
                          <a:effectLst/>
                          <a:latin typeface="Times New Roman" panose="02020603050405020304" pitchFamily="18" charset="0"/>
                          <a:ea typeface="+mn-ea"/>
                          <a:cs typeface="Times New Roman" panose="02020603050405020304" pitchFamily="18" charset="0"/>
                        </a:rPr>
                        <a:t>Чувашская Республика</a:t>
                      </a:r>
                    </a:p>
                  </a:txBody>
                  <a:tcPr marL="5004" marR="5004" marT="5004" marB="0" anchor="ctr"/>
                </a:tc>
                <a:tc>
                  <a:txBody>
                    <a:bodyPr/>
                    <a:lstStyle/>
                    <a:p>
                      <a:pPr marL="0" algn="ctr" rtl="0" eaLnBrk="1" fontAlgn="ctr" latinLnBrk="0" hangingPunct="1"/>
                      <a:r>
                        <a:rPr kumimoji="0" lang="ru-RU" sz="1500" b="0" u="none" strike="noStrike" kern="1200" dirty="0">
                          <a:solidFill>
                            <a:schemeClr val="tx1"/>
                          </a:solidFill>
                          <a:effectLst/>
                          <a:latin typeface="Times New Roman" panose="02020603050405020304" pitchFamily="18" charset="0"/>
                          <a:ea typeface="+mn-ea"/>
                          <a:cs typeface="Times New Roman" panose="02020603050405020304" pitchFamily="18" charset="0"/>
                        </a:rPr>
                        <a:t>40</a:t>
                      </a:r>
                    </a:p>
                  </a:txBody>
                  <a:tcPr marL="5004" marR="5004" marT="5004" marB="0" anchor="ctr">
                    <a:noFill/>
                  </a:tcPr>
                </a:tc>
                <a:tc>
                  <a:txBody>
                    <a:bodyPr/>
                    <a:lstStyle/>
                    <a:p>
                      <a:pPr marL="0" algn="ctr" rtl="0" eaLnBrk="1" fontAlgn="ctr" latinLnBrk="0" hangingPunct="1"/>
                      <a:r>
                        <a:rPr kumimoji="0" lang="ru-RU" sz="1500" b="0" u="none" strike="noStrike" kern="1200" dirty="0">
                          <a:solidFill>
                            <a:schemeClr val="tx1"/>
                          </a:solidFill>
                          <a:effectLst/>
                          <a:latin typeface="Times New Roman" panose="02020603050405020304" pitchFamily="18" charset="0"/>
                          <a:ea typeface="+mn-ea"/>
                          <a:cs typeface="Times New Roman" panose="02020603050405020304" pitchFamily="18" charset="0"/>
                        </a:rPr>
                        <a:t>35</a:t>
                      </a:r>
                    </a:p>
                  </a:txBody>
                  <a:tcPr marL="5004" marR="5004" marT="5004" marB="0" anchor="ctr">
                    <a:noFill/>
                  </a:tcPr>
                </a:tc>
                <a:tc>
                  <a:txBody>
                    <a:bodyPr/>
                    <a:lstStyle/>
                    <a:p>
                      <a:pPr algn="ctr" rtl="0" fontAlgn="ctr"/>
                      <a:r>
                        <a:rPr lang="ru-RU" sz="1500" b="0" i="0" u="none" strike="noStrike" dirty="0">
                          <a:solidFill>
                            <a:srgbClr val="000000"/>
                          </a:solidFill>
                          <a:effectLst/>
                          <a:latin typeface="Times New Roman" panose="02020603050405020304" pitchFamily="18" charset="0"/>
                        </a:rPr>
                        <a:t>495</a:t>
                      </a:r>
                    </a:p>
                  </a:txBody>
                  <a:tcPr marL="9525" marR="9525" marT="9525" marB="0" anchor="ctr">
                    <a:noFill/>
                  </a:tcPr>
                </a:tc>
                <a:tc>
                  <a:txBody>
                    <a:bodyPr/>
                    <a:lstStyle/>
                    <a:p>
                      <a:pPr algn="ctr" rtl="0" fontAlgn="ctr"/>
                      <a:r>
                        <a:rPr lang="ru-RU" sz="1500" b="0" i="0" u="none" strike="noStrike" dirty="0">
                          <a:solidFill>
                            <a:srgbClr val="000000"/>
                          </a:solidFill>
                          <a:effectLst/>
                          <a:latin typeface="Times New Roman" panose="02020603050405020304" pitchFamily="18" charset="0"/>
                        </a:rPr>
                        <a:t>472</a:t>
                      </a:r>
                    </a:p>
                  </a:txBody>
                  <a:tcPr marL="9525" marR="9525" marT="9525" marB="0" anchor="ctr">
                    <a:noFill/>
                  </a:tcPr>
                </a:tc>
                <a:tc>
                  <a:txBody>
                    <a:bodyPr/>
                    <a:lstStyle/>
                    <a:p>
                      <a:pPr algn="ctr" rtl="0" fontAlgn="ctr"/>
                      <a:r>
                        <a:rPr lang="ru-RU" sz="1500" b="0" i="0" u="none" strike="noStrike" dirty="0">
                          <a:solidFill>
                            <a:srgbClr val="000000"/>
                          </a:solidFill>
                          <a:effectLst/>
                          <a:latin typeface="Times New Roman" panose="02020603050405020304" pitchFamily="18" charset="0"/>
                        </a:rPr>
                        <a:t>26</a:t>
                      </a:r>
                    </a:p>
                  </a:txBody>
                  <a:tcPr marL="9525" marR="9525" marT="9525" marB="0" anchor="ctr">
                    <a:noFill/>
                  </a:tcPr>
                </a:tc>
                <a:tc>
                  <a:txBody>
                    <a:bodyPr/>
                    <a:lstStyle/>
                    <a:p>
                      <a:pPr algn="ctr" rtl="0" fontAlgn="ctr"/>
                      <a:r>
                        <a:rPr lang="ru-RU" sz="1500" b="0" i="0" u="none" strike="noStrike" dirty="0">
                          <a:solidFill>
                            <a:srgbClr val="000000"/>
                          </a:solidFill>
                          <a:effectLst/>
                          <a:latin typeface="Times New Roman" panose="02020603050405020304" pitchFamily="18" charset="0"/>
                        </a:rPr>
                        <a:t>21</a:t>
                      </a:r>
                    </a:p>
                  </a:txBody>
                  <a:tcPr marL="9525" marR="9525" marT="9525" marB="0" anchor="ctr">
                    <a:noFill/>
                  </a:tcPr>
                </a:tc>
                <a:tc>
                  <a:txBody>
                    <a:bodyPr/>
                    <a:lstStyle/>
                    <a:p>
                      <a:pPr algn="ctr" rtl="0" fontAlgn="ctr"/>
                      <a:r>
                        <a:rPr lang="ru-RU" sz="1500" b="0" i="0" u="none" strike="noStrike" dirty="0">
                          <a:solidFill>
                            <a:srgbClr val="000000"/>
                          </a:solidFill>
                          <a:effectLst/>
                          <a:latin typeface="Times New Roman" panose="02020603050405020304" pitchFamily="18" charset="0"/>
                        </a:rPr>
                        <a:t>1</a:t>
                      </a:r>
                    </a:p>
                  </a:txBody>
                  <a:tcPr marL="9525" marR="9525" marT="9525" marB="0" anchor="ctr">
                    <a:noFill/>
                  </a:tcPr>
                </a:tc>
                <a:tc>
                  <a:txBody>
                    <a:bodyPr/>
                    <a:lstStyle/>
                    <a:p>
                      <a:pPr algn="ctr" rtl="0" fontAlgn="ctr"/>
                      <a:r>
                        <a:rPr lang="ru-RU" sz="1500" b="0" i="0" u="none" strike="noStrike" dirty="0">
                          <a:solidFill>
                            <a:srgbClr val="000000"/>
                          </a:solidFill>
                          <a:effectLst/>
                          <a:latin typeface="Times New Roman" panose="02020603050405020304" pitchFamily="18" charset="0"/>
                        </a:rPr>
                        <a:t>1</a:t>
                      </a:r>
                    </a:p>
                  </a:txBody>
                  <a:tcPr marL="9525" marR="9525" marT="9525" marB="0" anchor="ctr">
                    <a:noFill/>
                  </a:tcPr>
                </a:tc>
                <a:extLst>
                  <a:ext uri="{0D108BD9-81ED-4DB2-BD59-A6C34878D82A}">
                    <a16:rowId xmlns:a16="http://schemas.microsoft.com/office/drawing/2014/main" val="3118164385"/>
                  </a:ext>
                </a:extLst>
              </a:tr>
              <a:tr h="704177">
                <a:tc>
                  <a:txBody>
                    <a:bodyPr/>
                    <a:lstStyle/>
                    <a:p>
                      <a:pPr marL="0" algn="ctr" rtl="0" eaLnBrk="1" fontAlgn="ctr" latinLnBrk="0" hangingPunct="1"/>
                      <a:r>
                        <a:rPr kumimoji="0" lang="ru-RU" sz="1500" b="1" u="none" strike="noStrike" kern="1200" dirty="0">
                          <a:solidFill>
                            <a:schemeClr val="tx1"/>
                          </a:solidFill>
                          <a:effectLst/>
                          <a:latin typeface="Times New Roman" panose="02020603050405020304" pitchFamily="18" charset="0"/>
                          <a:ea typeface="+mn-ea"/>
                          <a:cs typeface="Times New Roman" panose="02020603050405020304" pitchFamily="18" charset="0"/>
                        </a:rPr>
                        <a:t>Итого</a:t>
                      </a:r>
                    </a:p>
                  </a:txBody>
                  <a:tcPr marL="5004" marR="5004" marT="5004" marB="0" anchor="ctr"/>
                </a:tc>
                <a:tc>
                  <a:txBody>
                    <a:bodyPr/>
                    <a:lstStyle/>
                    <a:p>
                      <a:pPr algn="ctr" fontAlgn="b"/>
                      <a:r>
                        <a:rPr lang="ru-RU" sz="1500" b="1" i="1" u="sng" strike="noStrike" kern="1200">
                          <a:solidFill>
                            <a:srgbClr val="000000"/>
                          </a:solidFill>
                          <a:effectLst/>
                          <a:latin typeface="Times New Roman" panose="02020603050405020304" pitchFamily="18" charset="0"/>
                          <a:ea typeface="+mn-ea"/>
                          <a:cs typeface="+mn-cs"/>
                        </a:rPr>
                        <a:t>223</a:t>
                      </a:r>
                    </a:p>
                  </a:txBody>
                  <a:tcPr marL="9525" marR="9525" marT="9525" marB="0" anchor="ctr">
                    <a:noFill/>
                  </a:tcPr>
                </a:tc>
                <a:tc>
                  <a:txBody>
                    <a:bodyPr/>
                    <a:lstStyle/>
                    <a:p>
                      <a:pPr algn="ctr" fontAlgn="b"/>
                      <a:r>
                        <a:rPr lang="ru-RU" sz="1500" b="1" i="1" u="sng" strike="noStrike" kern="1200" dirty="0">
                          <a:solidFill>
                            <a:srgbClr val="000000"/>
                          </a:solidFill>
                          <a:effectLst/>
                          <a:latin typeface="Times New Roman" panose="02020603050405020304" pitchFamily="18" charset="0"/>
                          <a:ea typeface="+mn-ea"/>
                          <a:cs typeface="+mn-cs"/>
                        </a:rPr>
                        <a:t>218</a:t>
                      </a:r>
                    </a:p>
                  </a:txBody>
                  <a:tcPr marL="9525" marR="9525" marT="9525" marB="0" anchor="ctr">
                    <a:noFill/>
                  </a:tcPr>
                </a:tc>
                <a:tc>
                  <a:txBody>
                    <a:bodyPr/>
                    <a:lstStyle/>
                    <a:p>
                      <a:pPr algn="ctr" fontAlgn="b"/>
                      <a:r>
                        <a:rPr lang="ru-RU" sz="1500" b="1" i="1" u="sng" strike="noStrike" kern="1200">
                          <a:solidFill>
                            <a:srgbClr val="000000"/>
                          </a:solidFill>
                          <a:effectLst/>
                          <a:latin typeface="Times New Roman" panose="02020603050405020304" pitchFamily="18" charset="0"/>
                          <a:ea typeface="+mn-ea"/>
                          <a:cs typeface="+mn-cs"/>
                        </a:rPr>
                        <a:t>5067</a:t>
                      </a:r>
                    </a:p>
                  </a:txBody>
                  <a:tcPr marL="9525" marR="9525" marT="9525" marB="0" anchor="ctr">
                    <a:noFill/>
                  </a:tcPr>
                </a:tc>
                <a:tc>
                  <a:txBody>
                    <a:bodyPr/>
                    <a:lstStyle/>
                    <a:p>
                      <a:pPr algn="ctr" fontAlgn="b"/>
                      <a:r>
                        <a:rPr lang="ru-RU" sz="1500" b="1" i="1" u="sng" strike="noStrike" kern="1200">
                          <a:solidFill>
                            <a:srgbClr val="000000"/>
                          </a:solidFill>
                          <a:effectLst/>
                          <a:latin typeface="Times New Roman" panose="02020603050405020304" pitchFamily="18" charset="0"/>
                          <a:ea typeface="+mn-ea"/>
                          <a:cs typeface="+mn-cs"/>
                        </a:rPr>
                        <a:t>5044</a:t>
                      </a:r>
                    </a:p>
                  </a:txBody>
                  <a:tcPr marL="9525" marR="9525" marT="9525" marB="0" anchor="ctr">
                    <a:noFill/>
                  </a:tcPr>
                </a:tc>
                <a:tc>
                  <a:txBody>
                    <a:bodyPr/>
                    <a:lstStyle/>
                    <a:p>
                      <a:pPr algn="ctr" fontAlgn="b"/>
                      <a:r>
                        <a:rPr lang="ru-RU" sz="1500" b="1" i="1" u="sng" strike="noStrike" kern="1200">
                          <a:solidFill>
                            <a:srgbClr val="000000"/>
                          </a:solidFill>
                          <a:effectLst/>
                          <a:latin typeface="Times New Roman" panose="02020603050405020304" pitchFamily="18" charset="0"/>
                          <a:ea typeface="+mn-ea"/>
                          <a:cs typeface="+mn-cs"/>
                        </a:rPr>
                        <a:t>88</a:t>
                      </a:r>
                    </a:p>
                  </a:txBody>
                  <a:tcPr marL="9525" marR="9525" marT="9525" marB="0" anchor="ctr">
                    <a:noFill/>
                  </a:tcPr>
                </a:tc>
                <a:tc>
                  <a:txBody>
                    <a:bodyPr/>
                    <a:lstStyle/>
                    <a:p>
                      <a:pPr algn="ctr" fontAlgn="b"/>
                      <a:r>
                        <a:rPr lang="ru-RU" sz="1500" b="1" i="1" u="sng" strike="noStrike" kern="1200" dirty="0">
                          <a:solidFill>
                            <a:srgbClr val="000000"/>
                          </a:solidFill>
                          <a:effectLst/>
                          <a:latin typeface="Times New Roman" panose="02020603050405020304" pitchFamily="18" charset="0"/>
                          <a:ea typeface="+mn-ea"/>
                          <a:cs typeface="+mn-cs"/>
                        </a:rPr>
                        <a:t>83</a:t>
                      </a:r>
                    </a:p>
                  </a:txBody>
                  <a:tcPr marL="9525" marR="9525" marT="9525" marB="0" anchor="ctr">
                    <a:noFill/>
                  </a:tcPr>
                </a:tc>
                <a:tc>
                  <a:txBody>
                    <a:bodyPr/>
                    <a:lstStyle/>
                    <a:p>
                      <a:pPr algn="ctr" fontAlgn="b"/>
                      <a:r>
                        <a:rPr lang="ru-RU" sz="1500" b="1" i="1" u="sng" strike="noStrike" kern="1200" dirty="0">
                          <a:solidFill>
                            <a:srgbClr val="000000"/>
                          </a:solidFill>
                          <a:effectLst/>
                          <a:latin typeface="Times New Roman" panose="02020603050405020304" pitchFamily="18" charset="0"/>
                          <a:ea typeface="+mn-ea"/>
                          <a:cs typeface="+mn-cs"/>
                        </a:rPr>
                        <a:t>1</a:t>
                      </a:r>
                    </a:p>
                  </a:txBody>
                  <a:tcPr marL="9525" marR="9525" marT="9525" marB="0" anchor="ctr">
                    <a:noFill/>
                  </a:tcPr>
                </a:tc>
                <a:tc>
                  <a:txBody>
                    <a:bodyPr/>
                    <a:lstStyle/>
                    <a:p>
                      <a:pPr algn="ctr" fontAlgn="b"/>
                      <a:r>
                        <a:rPr lang="ru-RU" sz="1500" b="1" i="1" u="sng" strike="noStrike" kern="1200" dirty="0">
                          <a:solidFill>
                            <a:srgbClr val="000000"/>
                          </a:solidFill>
                          <a:effectLst/>
                          <a:latin typeface="Times New Roman" panose="02020603050405020304" pitchFamily="18" charset="0"/>
                          <a:ea typeface="+mn-ea"/>
                          <a:cs typeface="+mn-cs"/>
                        </a:rPr>
                        <a:t>1</a:t>
                      </a:r>
                    </a:p>
                  </a:txBody>
                  <a:tcPr marL="9525" marR="9525" marT="9525" marB="0" anchor="ctr">
                    <a:noFill/>
                  </a:tcPr>
                </a:tc>
                <a:extLst>
                  <a:ext uri="{0D108BD9-81ED-4DB2-BD59-A6C34878D82A}">
                    <a16:rowId xmlns:a16="http://schemas.microsoft.com/office/drawing/2014/main" val="1616983049"/>
                  </a:ext>
                </a:extLst>
              </a:tr>
            </a:tbl>
          </a:graphicData>
        </a:graphic>
      </p:graphicFrame>
      <p:sp>
        <p:nvSpPr>
          <p:cNvPr id="5" name="Прямоугольник 4">
            <a:extLst>
              <a:ext uri="{FF2B5EF4-FFF2-40B4-BE49-F238E27FC236}">
                <a16:creationId xmlns:a16="http://schemas.microsoft.com/office/drawing/2014/main" id="{4C68E482-663D-48D3-81E5-06CCAA04B380}"/>
              </a:ext>
            </a:extLst>
          </p:cNvPr>
          <p:cNvSpPr/>
          <p:nvPr/>
        </p:nvSpPr>
        <p:spPr>
          <a:xfrm>
            <a:off x="8688288" y="808294"/>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6" name="Рисунок 5">
            <a:extLst>
              <a:ext uri="{FF2B5EF4-FFF2-40B4-BE49-F238E27FC236}">
                <a16:creationId xmlns:a16="http://schemas.microsoft.com/office/drawing/2014/main" id="{D87D40A5-11ED-4183-8E8D-4BB0963C5C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sp>
        <p:nvSpPr>
          <p:cNvPr id="7" name="Заголовок 1">
            <a:extLst>
              <a:ext uri="{FF2B5EF4-FFF2-40B4-BE49-F238E27FC236}">
                <a16:creationId xmlns:a16="http://schemas.microsoft.com/office/drawing/2014/main" id="{5802E2E2-8D3A-4D37-9958-BD2B238FAF93}"/>
              </a:ext>
            </a:extLst>
          </p:cNvPr>
          <p:cNvSpPr txBox="1">
            <a:spLocks/>
          </p:cNvSpPr>
          <p:nvPr/>
        </p:nvSpPr>
        <p:spPr>
          <a:xfrm>
            <a:off x="1021300" y="777512"/>
            <a:ext cx="8030421" cy="538190"/>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2400" b="1" cap="all" dirty="0">
                <a:latin typeface="+mn-lt"/>
                <a:cs typeface="Times New Roman" panose="02020603050405020304" pitchFamily="18" charset="0"/>
              </a:rPr>
              <a:t>Результаты контроля за подготовкой к отопительному периоду 2023-2024</a:t>
            </a:r>
          </a:p>
        </p:txBody>
      </p:sp>
      <p:sp>
        <p:nvSpPr>
          <p:cNvPr id="2" name="Номер слайда 1">
            <a:extLst>
              <a:ext uri="{FF2B5EF4-FFF2-40B4-BE49-F238E27FC236}">
                <a16:creationId xmlns:a16="http://schemas.microsoft.com/office/drawing/2014/main" id="{D2C17153-8396-4480-A0F4-B3428C21CD61}"/>
              </a:ext>
            </a:extLst>
          </p:cNvPr>
          <p:cNvSpPr>
            <a:spLocks noGrp="1"/>
          </p:cNvSpPr>
          <p:nvPr>
            <p:ph type="sldNum" sz="quarter" idx="12"/>
          </p:nvPr>
        </p:nvSpPr>
        <p:spPr/>
        <p:txBody>
          <a:bodyPr/>
          <a:lstStyle/>
          <a:p>
            <a:fld id="{EB092CF9-F46D-4F0B-812A-240F1E00EE51}" type="slidenum">
              <a:rPr lang="ru-RU" smtClean="0"/>
              <a:t>2</a:t>
            </a:fld>
            <a:endParaRPr lang="ru-RU" dirty="0"/>
          </a:p>
        </p:txBody>
      </p:sp>
    </p:spTree>
    <p:extLst>
      <p:ext uri="{BB962C8B-B14F-4D97-AF65-F5344CB8AC3E}">
        <p14:creationId xmlns:p14="http://schemas.microsoft.com/office/powerpoint/2010/main" val="946232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C72F9954-4BA3-435F-BC0E-8FAD59C78271}"/>
              </a:ext>
            </a:extLst>
          </p:cNvPr>
          <p:cNvSpPr>
            <a:spLocks noGrp="1"/>
          </p:cNvSpPr>
          <p:nvPr>
            <p:ph type="sldNum" sz="quarter" idx="12"/>
          </p:nvPr>
        </p:nvSpPr>
        <p:spPr/>
        <p:txBody>
          <a:bodyPr/>
          <a:lstStyle/>
          <a:p>
            <a:fld id="{EB092CF9-F46D-4F0B-812A-240F1E00EE51}" type="slidenum">
              <a:rPr lang="ru-RU" smtClean="0"/>
              <a:t>20</a:t>
            </a:fld>
            <a:endParaRPr lang="ru-RU"/>
          </a:p>
        </p:txBody>
      </p:sp>
      <p:sp>
        <p:nvSpPr>
          <p:cNvPr id="5" name="Прямоугольник 4">
            <a:extLst>
              <a:ext uri="{FF2B5EF4-FFF2-40B4-BE49-F238E27FC236}">
                <a16:creationId xmlns:a16="http://schemas.microsoft.com/office/drawing/2014/main" id="{18F97965-12BB-4777-B825-9E3539B88ECC}"/>
              </a:ext>
            </a:extLst>
          </p:cNvPr>
          <p:cNvSpPr/>
          <p:nvPr/>
        </p:nvSpPr>
        <p:spPr>
          <a:xfrm>
            <a:off x="8629565" y="839076"/>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6" name="Рисунок 5">
            <a:extLst>
              <a:ext uri="{FF2B5EF4-FFF2-40B4-BE49-F238E27FC236}">
                <a16:creationId xmlns:a16="http://schemas.microsoft.com/office/drawing/2014/main" id="{8BC5F5DD-CF36-420B-B20F-C4D00D3159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sp>
        <p:nvSpPr>
          <p:cNvPr id="8" name="TextBox 7">
            <a:extLst>
              <a:ext uri="{FF2B5EF4-FFF2-40B4-BE49-F238E27FC236}">
                <a16:creationId xmlns:a16="http://schemas.microsoft.com/office/drawing/2014/main" id="{C24C5700-AE63-4FCA-BB47-D1A12FCCC6AE}"/>
              </a:ext>
            </a:extLst>
          </p:cNvPr>
          <p:cNvSpPr txBox="1"/>
          <p:nvPr/>
        </p:nvSpPr>
        <p:spPr>
          <a:xfrm>
            <a:off x="301842" y="154882"/>
            <a:ext cx="8886546" cy="1793120"/>
          </a:xfrm>
          <a:prstGeom prst="rect">
            <a:avLst/>
          </a:prstGeom>
          <a:noFill/>
        </p:spPr>
        <p:txBody>
          <a:bodyPr wrap="square">
            <a:spAutoFit/>
          </a:bodyPr>
          <a:lstStyle/>
          <a:p>
            <a:pPr algn="ctr">
              <a:lnSpc>
                <a:spcPct val="115000"/>
              </a:lnSpc>
              <a:spcAft>
                <a:spcPts val="1000"/>
              </a:spcAft>
            </a:pPr>
            <a:r>
              <a:rPr lang="ru-RU" b="1" dirty="0">
                <a:latin typeface="Times New Roman" panose="02020603050405020304" pitchFamily="18" charset="0"/>
                <a:cs typeface="Times New Roman" panose="02020603050405020304" pitchFamily="18" charset="0"/>
              </a:rPr>
              <a:t>ООО «</a:t>
            </a:r>
            <a:r>
              <a:rPr lang="ru-RU" b="1" dirty="0" err="1">
                <a:latin typeface="Times New Roman" panose="02020603050405020304" pitchFamily="18" charset="0"/>
                <a:cs typeface="Times New Roman" panose="02020603050405020304" pitchFamily="18" charset="0"/>
              </a:rPr>
              <a:t>Теплосервис</a:t>
            </a:r>
            <a:r>
              <a:rPr lang="ru-RU" b="1" dirty="0">
                <a:latin typeface="Times New Roman" panose="02020603050405020304" pitchFamily="18" charset="0"/>
                <a:cs typeface="Times New Roman" panose="02020603050405020304" pitchFamily="18" charset="0"/>
              </a:rPr>
              <a:t>»</a:t>
            </a:r>
          </a:p>
          <a:p>
            <a:pPr algn="just">
              <a:lnSpc>
                <a:spcPct val="115000"/>
              </a:lnSpc>
              <a:spcAft>
                <a:spcPts val="1000"/>
              </a:spcAft>
            </a:pPr>
            <a:r>
              <a:rPr lang="ru-RU" dirty="0">
                <a:latin typeface="Times New Roman" panose="02020603050405020304" pitchFamily="18" charset="0"/>
                <a:cs typeface="Times New Roman" panose="02020603050405020304" pitchFamily="18" charset="0"/>
              </a:rPr>
              <a:t>22.06.2023 выявлено</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н</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е поддерживается в исправном состоянии оборудование, строительные и другие конструкции тепловых сетей, а именно: нарушена, частями отсутствует тепловая изоляция на участках тепловых сетей ООО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Теплосервис</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г. Заинск</a:t>
            </a:r>
            <a:endParaRPr lang="ru-RU"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 name="Рисунок 8">
            <a:extLst>
              <a:ext uri="{FF2B5EF4-FFF2-40B4-BE49-F238E27FC236}">
                <a16:creationId xmlns:a16="http://schemas.microsoft.com/office/drawing/2014/main" id="{F0883DCB-FC08-4639-8CA2-AEA97D570DD2}"/>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26" y="2812415"/>
            <a:ext cx="2581275" cy="3543935"/>
          </a:xfrm>
          <a:prstGeom prst="rect">
            <a:avLst/>
          </a:prstGeom>
          <a:noFill/>
          <a:ln>
            <a:noFill/>
          </a:ln>
        </p:spPr>
      </p:pic>
      <p:pic>
        <p:nvPicPr>
          <p:cNvPr id="10" name="Рисунок 9">
            <a:extLst>
              <a:ext uri="{FF2B5EF4-FFF2-40B4-BE49-F238E27FC236}">
                <a16:creationId xmlns:a16="http://schemas.microsoft.com/office/drawing/2014/main" id="{5F73E613-2839-4EAB-BDD3-D3F95B211CFF}"/>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0685" y="2812415"/>
            <a:ext cx="2647315" cy="3619500"/>
          </a:xfrm>
          <a:prstGeom prst="rect">
            <a:avLst/>
          </a:prstGeom>
          <a:noFill/>
          <a:ln>
            <a:noFill/>
          </a:ln>
        </p:spPr>
      </p:pic>
      <p:sp>
        <p:nvSpPr>
          <p:cNvPr id="11" name="TextBox 10">
            <a:extLst>
              <a:ext uri="{FF2B5EF4-FFF2-40B4-BE49-F238E27FC236}">
                <a16:creationId xmlns:a16="http://schemas.microsoft.com/office/drawing/2014/main" id="{124E3C72-F35C-4CF1-92A6-0E33C5E11D9A}"/>
              </a:ext>
            </a:extLst>
          </p:cNvPr>
          <p:cNvSpPr txBox="1"/>
          <p:nvPr/>
        </p:nvSpPr>
        <p:spPr>
          <a:xfrm>
            <a:off x="6710685" y="2262104"/>
            <a:ext cx="3146739" cy="369332"/>
          </a:xfrm>
          <a:prstGeom prst="rect">
            <a:avLst/>
          </a:prstGeom>
          <a:noFill/>
        </p:spPr>
        <p:txBody>
          <a:bodyPr wrap="square">
            <a:spAutoFit/>
          </a:bodyPr>
          <a:lstStyle/>
          <a:p>
            <a:r>
              <a:rPr lang="ru-RU" dirty="0">
                <a:solidFill>
                  <a:srgbClr val="000000"/>
                </a:solidFill>
                <a:latin typeface="Times New Roman" panose="02020603050405020304" pitchFamily="18" charset="0"/>
              </a:rPr>
              <a:t>Стало</a:t>
            </a:r>
            <a:endParaRPr lang="ru-RU" dirty="0"/>
          </a:p>
        </p:txBody>
      </p:sp>
      <p:sp>
        <p:nvSpPr>
          <p:cNvPr id="12" name="TextBox 11">
            <a:extLst>
              <a:ext uri="{FF2B5EF4-FFF2-40B4-BE49-F238E27FC236}">
                <a16:creationId xmlns:a16="http://schemas.microsoft.com/office/drawing/2014/main" id="{ED52D169-0518-4110-A68D-5F373CC22A54}"/>
              </a:ext>
            </a:extLst>
          </p:cNvPr>
          <p:cNvSpPr txBox="1"/>
          <p:nvPr/>
        </p:nvSpPr>
        <p:spPr>
          <a:xfrm>
            <a:off x="446426" y="2262104"/>
            <a:ext cx="3146739" cy="369332"/>
          </a:xfrm>
          <a:prstGeom prst="rect">
            <a:avLst/>
          </a:prstGeom>
          <a:noFill/>
        </p:spPr>
        <p:txBody>
          <a:bodyPr wrap="square">
            <a:spAutoFit/>
          </a:bodyPr>
          <a:lstStyle/>
          <a:p>
            <a:r>
              <a:rPr lang="ru-RU" dirty="0">
                <a:solidFill>
                  <a:srgbClr val="000000"/>
                </a:solidFill>
                <a:latin typeface="Times New Roman" panose="02020603050405020304" pitchFamily="18" charset="0"/>
              </a:rPr>
              <a:t>Было</a:t>
            </a:r>
            <a:endParaRPr lang="ru-RU" dirty="0"/>
          </a:p>
        </p:txBody>
      </p:sp>
    </p:spTree>
    <p:extLst>
      <p:ext uri="{BB962C8B-B14F-4D97-AF65-F5344CB8AC3E}">
        <p14:creationId xmlns:p14="http://schemas.microsoft.com/office/powerpoint/2010/main" val="2305321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5CEDDEEB-F1B6-4153-9108-AE35394C3256}"/>
              </a:ext>
            </a:extLst>
          </p:cNvPr>
          <p:cNvSpPr>
            <a:spLocks noGrp="1"/>
          </p:cNvSpPr>
          <p:nvPr>
            <p:ph type="sldNum" sz="quarter" idx="12"/>
          </p:nvPr>
        </p:nvSpPr>
        <p:spPr/>
        <p:txBody>
          <a:bodyPr/>
          <a:lstStyle/>
          <a:p>
            <a:fld id="{EB092CF9-F46D-4F0B-812A-240F1E00EE51}" type="slidenum">
              <a:rPr lang="ru-RU" smtClean="0"/>
              <a:t>21</a:t>
            </a:fld>
            <a:endParaRPr lang="ru-RU"/>
          </a:p>
        </p:txBody>
      </p:sp>
      <p:pic>
        <p:nvPicPr>
          <p:cNvPr id="5" name="Рисунок 4">
            <a:extLst>
              <a:ext uri="{FF2B5EF4-FFF2-40B4-BE49-F238E27FC236}">
                <a16:creationId xmlns:a16="http://schemas.microsoft.com/office/drawing/2014/main" id="{12A5AA12-7F83-4E42-93BD-2BADF68835B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43675" y="2760955"/>
            <a:ext cx="2814220" cy="3400148"/>
          </a:xfrm>
          <a:prstGeom prst="rect">
            <a:avLst/>
          </a:prstGeom>
          <a:noFill/>
          <a:ln>
            <a:noFill/>
          </a:ln>
        </p:spPr>
      </p:pic>
      <p:pic>
        <p:nvPicPr>
          <p:cNvPr id="6" name="Рисунок 5">
            <a:extLst>
              <a:ext uri="{FF2B5EF4-FFF2-40B4-BE49-F238E27FC236}">
                <a16:creationId xmlns:a16="http://schemas.microsoft.com/office/drawing/2014/main" id="{DA749DA7-313A-4AE1-93BE-86BCD2C7615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175" y="2760954"/>
            <a:ext cx="2544191" cy="3495907"/>
          </a:xfrm>
          <a:prstGeom prst="rect">
            <a:avLst/>
          </a:prstGeom>
          <a:noFill/>
          <a:ln>
            <a:noFill/>
          </a:ln>
        </p:spPr>
      </p:pic>
      <p:sp>
        <p:nvSpPr>
          <p:cNvPr id="8" name="TextBox 7">
            <a:extLst>
              <a:ext uri="{FF2B5EF4-FFF2-40B4-BE49-F238E27FC236}">
                <a16:creationId xmlns:a16="http://schemas.microsoft.com/office/drawing/2014/main" id="{40E05DD9-E9CA-48D1-BBC6-CD1DDFC6C2A2}"/>
              </a:ext>
            </a:extLst>
          </p:cNvPr>
          <p:cNvSpPr txBox="1"/>
          <p:nvPr/>
        </p:nvSpPr>
        <p:spPr>
          <a:xfrm>
            <a:off x="1027175" y="202497"/>
            <a:ext cx="7776099" cy="2111668"/>
          </a:xfrm>
          <a:prstGeom prst="rect">
            <a:avLst/>
          </a:prstGeom>
          <a:noFill/>
        </p:spPr>
        <p:txBody>
          <a:bodyPr wrap="square">
            <a:spAutoFit/>
          </a:bodyPr>
          <a:lstStyle/>
          <a:p>
            <a:pPr algn="ctr">
              <a:lnSpc>
                <a:spcPct val="115000"/>
              </a:lnSpc>
              <a:spcAft>
                <a:spcPts val="1000"/>
              </a:spcAft>
            </a:pPr>
            <a:r>
              <a:rPr lang="ru-RU" b="1" dirty="0">
                <a:latin typeface="Times New Roman" panose="02020603050405020304" pitchFamily="18" charset="0"/>
                <a:cs typeface="Times New Roman" panose="02020603050405020304" pitchFamily="18" charset="0"/>
              </a:rPr>
              <a:t>ООО «</a:t>
            </a:r>
            <a:r>
              <a:rPr lang="ru-RU" b="1" dirty="0" err="1">
                <a:latin typeface="Times New Roman" panose="02020603050405020304" pitchFamily="18" charset="0"/>
                <a:cs typeface="Times New Roman" panose="02020603050405020304" pitchFamily="18" charset="0"/>
              </a:rPr>
              <a:t>Теплосервис</a:t>
            </a:r>
            <a:r>
              <a:rPr lang="ru-RU" b="1" dirty="0">
                <a:latin typeface="Times New Roman" panose="02020603050405020304" pitchFamily="18" charset="0"/>
                <a:cs typeface="Times New Roman" panose="02020603050405020304" pitchFamily="18" charset="0"/>
              </a:rPr>
              <a:t>»</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Не содержатся в исправном состоянии здания и сооружения котельных </a:t>
            </a:r>
            <a:br>
              <a:rPr lang="ru-RU" sz="1800" dirty="0">
                <a:effectLst/>
                <a:latin typeface="Times New Roman" panose="02020603050405020304" pitchFamily="18" charset="0"/>
                <a:ea typeface="Calibri" panose="020F0502020204030204" pitchFamily="34" charset="0"/>
                <a:cs typeface="Times New Roman" panose="02020603050405020304" pitchFamily="18" charset="0"/>
              </a:rPr>
            </a:b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ООО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Теплосервис</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обеспечивающее длительное, надежное использование их по назначению, а именно: не защищена конструкция здания котельной теплоснабжения школы с.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Чубуклы</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от попадания влаги, имеются следы протекания через потолочное перекрытие.</a:t>
            </a:r>
          </a:p>
        </p:txBody>
      </p:sp>
      <p:sp>
        <p:nvSpPr>
          <p:cNvPr id="9" name="Прямоугольник 8">
            <a:extLst>
              <a:ext uri="{FF2B5EF4-FFF2-40B4-BE49-F238E27FC236}">
                <a16:creationId xmlns:a16="http://schemas.microsoft.com/office/drawing/2014/main" id="{24A7FABE-F44D-4941-93B9-232F50B37D0B}"/>
              </a:ext>
            </a:extLst>
          </p:cNvPr>
          <p:cNvSpPr/>
          <p:nvPr/>
        </p:nvSpPr>
        <p:spPr>
          <a:xfrm>
            <a:off x="8629565" y="839076"/>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10" name="Рисунок 9">
            <a:extLst>
              <a:ext uri="{FF2B5EF4-FFF2-40B4-BE49-F238E27FC236}">
                <a16:creationId xmlns:a16="http://schemas.microsoft.com/office/drawing/2014/main" id="{8EEB4751-E45E-4599-834F-A121F7CA66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sp>
        <p:nvSpPr>
          <p:cNvPr id="11" name="TextBox 10">
            <a:extLst>
              <a:ext uri="{FF2B5EF4-FFF2-40B4-BE49-F238E27FC236}">
                <a16:creationId xmlns:a16="http://schemas.microsoft.com/office/drawing/2014/main" id="{7362A6F4-3E21-4AA4-B096-7374B7D98CB4}"/>
              </a:ext>
            </a:extLst>
          </p:cNvPr>
          <p:cNvSpPr txBox="1"/>
          <p:nvPr/>
        </p:nvSpPr>
        <p:spPr>
          <a:xfrm>
            <a:off x="7535641" y="2352893"/>
            <a:ext cx="3146739" cy="369332"/>
          </a:xfrm>
          <a:prstGeom prst="rect">
            <a:avLst/>
          </a:prstGeom>
          <a:noFill/>
        </p:spPr>
        <p:txBody>
          <a:bodyPr wrap="square">
            <a:spAutoFit/>
          </a:bodyPr>
          <a:lstStyle/>
          <a:p>
            <a:r>
              <a:rPr lang="ru-RU" dirty="0">
                <a:solidFill>
                  <a:srgbClr val="000000"/>
                </a:solidFill>
                <a:latin typeface="Times New Roman" panose="02020603050405020304" pitchFamily="18" charset="0"/>
              </a:rPr>
              <a:t>Стало</a:t>
            </a:r>
            <a:endParaRPr lang="ru-RU" dirty="0"/>
          </a:p>
        </p:txBody>
      </p:sp>
      <p:sp>
        <p:nvSpPr>
          <p:cNvPr id="12" name="TextBox 11">
            <a:extLst>
              <a:ext uri="{FF2B5EF4-FFF2-40B4-BE49-F238E27FC236}">
                <a16:creationId xmlns:a16="http://schemas.microsoft.com/office/drawing/2014/main" id="{C5C7C836-0BD8-4525-A55F-D76A75ACE3BC}"/>
              </a:ext>
            </a:extLst>
          </p:cNvPr>
          <p:cNvSpPr txBox="1"/>
          <p:nvPr/>
        </p:nvSpPr>
        <p:spPr>
          <a:xfrm>
            <a:off x="1027175" y="2370959"/>
            <a:ext cx="3146739" cy="369332"/>
          </a:xfrm>
          <a:prstGeom prst="rect">
            <a:avLst/>
          </a:prstGeom>
          <a:noFill/>
        </p:spPr>
        <p:txBody>
          <a:bodyPr wrap="square">
            <a:spAutoFit/>
          </a:bodyPr>
          <a:lstStyle/>
          <a:p>
            <a:r>
              <a:rPr lang="ru-RU" dirty="0">
                <a:solidFill>
                  <a:srgbClr val="000000"/>
                </a:solidFill>
                <a:latin typeface="Times New Roman" panose="02020603050405020304" pitchFamily="18" charset="0"/>
              </a:rPr>
              <a:t>Было</a:t>
            </a:r>
            <a:endParaRPr lang="ru-RU" dirty="0"/>
          </a:p>
        </p:txBody>
      </p:sp>
    </p:spTree>
    <p:extLst>
      <p:ext uri="{BB962C8B-B14F-4D97-AF65-F5344CB8AC3E}">
        <p14:creationId xmlns:p14="http://schemas.microsoft.com/office/powerpoint/2010/main" val="4103229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629565" y="839076"/>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sp>
        <p:nvSpPr>
          <p:cNvPr id="6" name="Заголовок 1">
            <a:extLst>
              <a:ext uri="{FF2B5EF4-FFF2-40B4-BE49-F238E27FC236}">
                <a16:creationId xmlns:a16="http://schemas.microsoft.com/office/drawing/2014/main" id="{A889E511-9641-4DB5-9105-DE6A1644DA4E}"/>
              </a:ext>
            </a:extLst>
          </p:cNvPr>
          <p:cNvSpPr>
            <a:spLocks noGrp="1"/>
          </p:cNvSpPr>
          <p:nvPr>
            <p:ph type="title"/>
          </p:nvPr>
        </p:nvSpPr>
        <p:spPr>
          <a:xfrm>
            <a:off x="58723" y="216278"/>
            <a:ext cx="9846572" cy="1184031"/>
          </a:xfrm>
        </p:spPr>
        <p:txBody>
          <a:bodyPr>
            <a:noAutofit/>
          </a:bodyPr>
          <a:lstStyle/>
          <a:p>
            <a:pPr>
              <a:defRPr/>
            </a:pPr>
            <a:r>
              <a:rPr lang="ru-RU" sz="2400" b="1" cap="all" dirty="0">
                <a:latin typeface="+mn-lt"/>
                <a:ea typeface="+mn-ea"/>
                <a:cs typeface="Times New Roman" panose="02020603050405020304" pitchFamily="18" charset="0"/>
              </a:rPr>
              <a:t>Основные выявленные замечания по результатам оценки готовности к осенне-зимнему периоду 2023-2024</a:t>
            </a:r>
            <a:r>
              <a:rPr lang="en-US" sz="2400" b="1" cap="all" dirty="0">
                <a:latin typeface="+mn-lt"/>
                <a:ea typeface="+mn-ea"/>
                <a:cs typeface="Times New Roman" panose="02020603050405020304" pitchFamily="18" charset="0"/>
              </a:rPr>
              <a:t> </a:t>
            </a:r>
            <a:r>
              <a:rPr lang="ru-RU" sz="2400" b="1" cap="all" dirty="0" err="1">
                <a:latin typeface="+mn-lt"/>
                <a:ea typeface="+mn-ea"/>
                <a:cs typeface="Times New Roman" panose="02020603050405020304" pitchFamily="18" charset="0"/>
              </a:rPr>
              <a:t>г.г</a:t>
            </a:r>
            <a:r>
              <a:rPr lang="ru-RU" sz="2400" b="1" cap="all" dirty="0">
                <a:latin typeface="+mn-lt"/>
                <a:ea typeface="+mn-ea"/>
                <a:cs typeface="Times New Roman" panose="02020603050405020304" pitchFamily="18" charset="0"/>
              </a:rPr>
              <a:t>.</a:t>
            </a:r>
          </a:p>
        </p:txBody>
      </p:sp>
      <p:sp>
        <p:nvSpPr>
          <p:cNvPr id="7" name="TextBox 6">
            <a:extLst>
              <a:ext uri="{FF2B5EF4-FFF2-40B4-BE49-F238E27FC236}">
                <a16:creationId xmlns:a16="http://schemas.microsoft.com/office/drawing/2014/main" id="{1E227435-0A58-461D-8E5E-049C90C866FD}"/>
              </a:ext>
            </a:extLst>
          </p:cNvPr>
          <p:cNvSpPr txBox="1"/>
          <p:nvPr/>
        </p:nvSpPr>
        <p:spPr>
          <a:xfrm>
            <a:off x="135894" y="1802310"/>
            <a:ext cx="11920212" cy="3046988"/>
          </a:xfrm>
          <a:prstGeom prst="rect">
            <a:avLst/>
          </a:prstGeom>
          <a:noFill/>
        </p:spPr>
        <p:txBody>
          <a:bodyPr wrap="square">
            <a:spAutoFit/>
          </a:bodyPr>
          <a:lstStyle/>
          <a:p>
            <a:pPr marL="342900" indent="-342900" algn="just">
              <a:buFont typeface="+mj-lt"/>
              <a:buAutoNum type="arabicPeriod"/>
            </a:pPr>
            <a:r>
              <a:rPr lang="ru-RU" dirty="0">
                <a:latin typeface="Times New Roman" panose="02020603050405020304" pitchFamily="18" charset="0"/>
                <a:cs typeface="Times New Roman" panose="02020603050405020304" pitchFamily="18" charset="0"/>
              </a:rPr>
              <a:t>Отсутствует поверка оборудования.</a:t>
            </a:r>
          </a:p>
          <a:p>
            <a:pPr marL="342900" indent="-342900" algn="just">
              <a:buFont typeface="+mj-lt"/>
              <a:buAutoNum type="arabicPeriod"/>
            </a:pPr>
            <a:r>
              <a:rPr lang="ru-RU" dirty="0">
                <a:latin typeface="Times New Roman" panose="02020603050405020304" pitchFamily="18" charset="0"/>
                <a:cs typeface="Times New Roman" panose="02020603050405020304" pitchFamily="18" charset="0"/>
              </a:rPr>
              <a:t>Не проведены режимно-наладочные испытания по эксплуатации котлов в соответствии с установленными сроками.</a:t>
            </a:r>
          </a:p>
          <a:p>
            <a:pPr marL="342900" indent="-342900" algn="just">
              <a:buFont typeface="+mj-lt"/>
              <a:buAutoNum type="arabicPeriod"/>
            </a:pPr>
            <a:r>
              <a:rPr lang="ru-RU" dirty="0">
                <a:latin typeface="Times New Roman" panose="02020603050405020304" pitchFamily="18" charset="0"/>
                <a:cs typeface="Times New Roman" panose="02020603050405020304" pitchFamily="18" charset="0"/>
              </a:rPr>
              <a:t>Не проведены испытания электрооборудования.</a:t>
            </a:r>
            <a:endParaRPr lang="en-US" dirty="0">
              <a:latin typeface="Times New Roman" panose="02020603050405020304" pitchFamily="18" charset="0"/>
              <a:cs typeface="Times New Roman" panose="02020603050405020304" pitchFamily="18" charset="0"/>
            </a:endParaRPr>
          </a:p>
          <a:p>
            <a:pPr marL="342900" indent="-342900" algn="just">
              <a:buFont typeface="+mj-lt"/>
              <a:buAutoNum type="arabicPeriod"/>
            </a:pPr>
            <a:r>
              <a:rPr lang="ru-RU" dirty="0">
                <a:latin typeface="Times New Roman" panose="02020603050405020304" pitchFamily="18" charset="0"/>
                <a:cs typeface="Times New Roman" panose="02020603050405020304" pitchFamily="18" charset="0"/>
              </a:rPr>
              <a:t>Не проведено техническое освидетельствование котельного оборудования.</a:t>
            </a:r>
            <a:endParaRPr lang="en-US" dirty="0">
              <a:latin typeface="Times New Roman" panose="02020603050405020304" pitchFamily="18" charset="0"/>
              <a:cs typeface="Times New Roman" panose="02020603050405020304" pitchFamily="18" charset="0"/>
            </a:endParaRPr>
          </a:p>
          <a:p>
            <a:pPr marL="342900" indent="-342900" algn="just">
              <a:buFont typeface="+mj-lt"/>
              <a:buAutoNum type="arabicPeriod" startAt="5"/>
            </a:pPr>
            <a:r>
              <a:rPr lang="ru-RU" dirty="0">
                <a:latin typeface="Times New Roman" panose="02020603050405020304" pitchFamily="18" charset="0"/>
                <a:cs typeface="Times New Roman" panose="02020603050405020304" pitchFamily="18" charset="0"/>
              </a:rPr>
              <a:t>Отсутствует разрешение на допуск в эксплуатацию электроустановок, тепловых сетей и тепловых энергоустановок.</a:t>
            </a:r>
            <a:endParaRPr lang="en-US" dirty="0">
              <a:latin typeface="Times New Roman" panose="02020603050405020304" pitchFamily="18" charset="0"/>
              <a:cs typeface="Times New Roman" panose="02020603050405020304" pitchFamily="18" charset="0"/>
            </a:endParaRPr>
          </a:p>
          <a:p>
            <a:pPr marL="342900" indent="-342900" algn="just">
              <a:buFont typeface="+mj-lt"/>
              <a:buAutoNum type="arabicPeriod" startAt="5"/>
            </a:pPr>
            <a:r>
              <a:rPr lang="ru-RU" dirty="0">
                <a:latin typeface="Times New Roman" panose="02020603050405020304" pitchFamily="18" charset="0"/>
                <a:cs typeface="Times New Roman" panose="02020603050405020304" pitchFamily="18" charset="0"/>
              </a:rPr>
              <a:t>Износ тепловых сетей.</a:t>
            </a:r>
            <a:endParaRPr lang="en-US" dirty="0">
              <a:latin typeface="Times New Roman" panose="02020603050405020304" pitchFamily="18" charset="0"/>
              <a:cs typeface="Times New Roman" panose="02020603050405020304" pitchFamily="18" charset="0"/>
            </a:endParaRPr>
          </a:p>
          <a:p>
            <a:pPr marL="342900" indent="-342900" algn="just">
              <a:buFont typeface="+mj-lt"/>
              <a:buAutoNum type="arabicPeriod" startAt="5"/>
            </a:pPr>
            <a:r>
              <a:rPr lang="ru-RU" dirty="0">
                <a:latin typeface="Times New Roman" panose="02020603050405020304" pitchFamily="18" charset="0"/>
                <a:cs typeface="Times New Roman" panose="02020603050405020304" pitchFamily="18" charset="0"/>
              </a:rPr>
              <a:t>Не завершены работы по подготовке к действиям в осенне-зимний период.</a:t>
            </a:r>
          </a:p>
          <a:p>
            <a:pPr marL="342900" indent="-342900" algn="just">
              <a:buFont typeface="+mj-lt"/>
              <a:buAutoNum type="arabicPeriod" startAt="5"/>
            </a:pPr>
            <a:r>
              <a:rPr lang="ru-RU" dirty="0">
                <a:latin typeface="Times New Roman" panose="02020603050405020304" pitchFamily="18" charset="0"/>
                <a:cs typeface="Times New Roman" panose="02020603050405020304" pitchFamily="18" charset="0"/>
              </a:rPr>
              <a:t>Отсутствует подготовленный теплоэнергетический персонал</a:t>
            </a:r>
            <a:r>
              <a:rPr lang="en-US"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algn="just"/>
            <a:endParaRPr lang="en-US" sz="2400" dirty="0">
              <a:latin typeface="Times New Roman" panose="02020603050405020304" pitchFamily="18" charset="0"/>
              <a:cs typeface="Times New Roman" panose="02020603050405020304" pitchFamily="18" charset="0"/>
            </a:endParaRPr>
          </a:p>
          <a:p>
            <a:pPr marL="342900" indent="-342900" algn="just">
              <a:buFont typeface="+mj-lt"/>
              <a:buAutoNum type="arabicPeriod"/>
            </a:pPr>
            <a:endParaRPr lang="ru-RU" sz="2400" dirty="0">
              <a:latin typeface="Times New Roman" panose="02020603050405020304" pitchFamily="18" charset="0"/>
              <a:cs typeface="Times New Roman" panose="02020603050405020304" pitchFamily="18" charset="0"/>
            </a:endParaRPr>
          </a:p>
        </p:txBody>
      </p:sp>
      <p:sp>
        <p:nvSpPr>
          <p:cNvPr id="11" name="Номер слайда 1">
            <a:extLst>
              <a:ext uri="{FF2B5EF4-FFF2-40B4-BE49-F238E27FC236}">
                <a16:creationId xmlns:a16="http://schemas.microsoft.com/office/drawing/2014/main" id="{ECB00D38-59F4-4F3C-AE08-7B27BCEC6996}"/>
              </a:ext>
            </a:extLst>
          </p:cNvPr>
          <p:cNvSpPr>
            <a:spLocks noGrp="1"/>
          </p:cNvSpPr>
          <p:nvPr>
            <p:ph type="sldNum" sz="quarter" idx="12"/>
          </p:nvPr>
        </p:nvSpPr>
        <p:spPr>
          <a:xfrm>
            <a:off x="8610600" y="6356350"/>
            <a:ext cx="2743200" cy="365125"/>
          </a:xfrm>
        </p:spPr>
        <p:txBody>
          <a:bodyPr/>
          <a:lstStyle/>
          <a:p>
            <a:fld id="{EB092CF9-F46D-4F0B-812A-240F1E00EE51}" type="slidenum">
              <a:rPr lang="ru-RU" smtClean="0"/>
              <a:t>3</a:t>
            </a:fld>
            <a:endParaRPr lang="ru-RU" dirty="0"/>
          </a:p>
        </p:txBody>
      </p:sp>
    </p:spTree>
    <p:extLst>
      <p:ext uri="{BB962C8B-B14F-4D97-AF65-F5344CB8AC3E}">
        <p14:creationId xmlns:p14="http://schemas.microsoft.com/office/powerpoint/2010/main" val="35655818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96A61031-11A3-4CDD-BE5A-D7862E1019C8}"/>
              </a:ext>
            </a:extLst>
          </p:cNvPr>
          <p:cNvSpPr>
            <a:spLocks noGrp="1"/>
          </p:cNvSpPr>
          <p:nvPr>
            <p:ph type="sldNum" sz="quarter" idx="12"/>
          </p:nvPr>
        </p:nvSpPr>
        <p:spPr/>
        <p:txBody>
          <a:bodyPr/>
          <a:lstStyle/>
          <a:p>
            <a:fld id="{EB092CF9-F46D-4F0B-812A-240F1E00EE51}" type="slidenum">
              <a:rPr lang="ru-RU" smtClean="0"/>
              <a:t>4</a:t>
            </a:fld>
            <a:endParaRPr lang="ru-RU"/>
          </a:p>
        </p:txBody>
      </p:sp>
      <p:sp>
        <p:nvSpPr>
          <p:cNvPr id="6" name="TextBox 5">
            <a:extLst>
              <a:ext uri="{FF2B5EF4-FFF2-40B4-BE49-F238E27FC236}">
                <a16:creationId xmlns:a16="http://schemas.microsoft.com/office/drawing/2014/main" id="{E9825476-A0FF-42AF-9532-F46A7B3FFF1B}"/>
              </a:ext>
            </a:extLst>
          </p:cNvPr>
          <p:cNvSpPr txBox="1"/>
          <p:nvPr/>
        </p:nvSpPr>
        <p:spPr>
          <a:xfrm>
            <a:off x="704849" y="1961543"/>
            <a:ext cx="10982325" cy="3970318"/>
          </a:xfrm>
          <a:prstGeom prst="rect">
            <a:avLst/>
          </a:prstGeom>
          <a:noFill/>
        </p:spPr>
        <p:txBody>
          <a:bodyPr wrap="square">
            <a:spAutoFit/>
          </a:bodyPr>
          <a:lstStyle/>
          <a:p>
            <a:pPr algn="just"/>
            <a:r>
              <a:rPr lang="ru-RU" dirty="0">
                <a:latin typeface="Times New Roman" panose="02020603050405020304" pitchFamily="18" charset="0"/>
                <a:cs typeface="Times New Roman" panose="02020603050405020304" pitchFamily="18" charset="0"/>
              </a:rPr>
              <a:t>	1. </a:t>
            </a:r>
            <a:r>
              <a:rPr lang="ru-RU" b="1" u="sng" dirty="0">
                <a:latin typeface="Times New Roman" panose="02020603050405020304" pitchFamily="18" charset="0"/>
                <a:cs typeface="Times New Roman" panose="02020603050405020304" pitchFamily="18" charset="0"/>
              </a:rPr>
              <a:t>г. Шумерля Чувашской Республики </a:t>
            </a:r>
            <a:r>
              <a:rPr lang="ru-RU" dirty="0">
                <a:latin typeface="Times New Roman" panose="02020603050405020304" pitchFamily="18" charset="0"/>
                <a:cs typeface="Times New Roman" panose="02020603050405020304" pitchFamily="18" charset="0"/>
              </a:rPr>
              <a:t>из-за неготовности МУП «</a:t>
            </a:r>
            <a:r>
              <a:rPr lang="ru-RU" dirty="0" err="1">
                <a:latin typeface="Times New Roman" panose="02020603050405020304" pitchFamily="18" charset="0"/>
                <a:cs typeface="Times New Roman" panose="02020603050405020304" pitchFamily="18" charset="0"/>
              </a:rPr>
              <a:t>ШПТиВ</a:t>
            </a:r>
            <a:r>
              <a:rPr lang="ru-RU" dirty="0">
                <a:latin typeface="Times New Roman" panose="02020603050405020304" pitchFamily="18" charset="0"/>
                <a:cs typeface="Times New Roman" panose="02020603050405020304" pitchFamily="18" charset="0"/>
              </a:rPr>
              <a:t>», а именно: отсутствует положительное заключение экспертизы промышленной безопасности на здание котельной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3 МУП «</a:t>
            </a:r>
            <a:r>
              <a:rPr lang="ru-RU" dirty="0" err="1">
                <a:latin typeface="Times New Roman" panose="02020603050405020304" pitchFamily="18" charset="0"/>
                <a:cs typeface="Times New Roman" panose="02020603050405020304" pitchFamily="18" charset="0"/>
              </a:rPr>
              <a:t>ШПТиВ</a:t>
            </a:r>
            <a:r>
              <a:rPr lang="ru-RU" dirty="0">
                <a:latin typeface="Times New Roman" panose="02020603050405020304" pitchFamily="18" charset="0"/>
                <a:cs typeface="Times New Roman" panose="02020603050405020304" pitchFamily="18" charset="0"/>
              </a:rPr>
              <a:t>» в пос. Лесной г. Шумерля, входящей в состав опасного производственного объекта.</a:t>
            </a:r>
          </a:p>
          <a:p>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2. </a:t>
            </a:r>
            <a:r>
              <a:rPr lang="ru-RU" b="1" u="sng" dirty="0">
                <a:latin typeface="Times New Roman" panose="02020603050405020304" pitchFamily="18" charset="0"/>
                <a:cs typeface="Times New Roman" panose="02020603050405020304" pitchFamily="18" charset="0"/>
              </a:rPr>
              <a:t>Мариинско-Посадский муниципальный округ </a:t>
            </a:r>
            <a:r>
              <a:rPr lang="ru-RU" dirty="0">
                <a:latin typeface="Times New Roman" panose="02020603050405020304" pitchFamily="18" charset="0"/>
                <a:cs typeface="Times New Roman" panose="02020603050405020304" pitchFamily="18" charset="0"/>
              </a:rPr>
              <a:t>Чувашской Республики из-за неготовности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ООО «Энергетическая компания «Котельная», а именно: не демонтирована металлическая дымовая труба высотой Н=44,3 м котельной производственного здания ООО «Энергетическая компания «Котельная»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по адресу: Чувашская Республика, Мариинско-Посадский муниципальный округ, г. Мариинский Посад,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ул. Николаева, 93, выведенная из эксплуатации согласно Техническому отчету № ОТС-2019-3С-116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по обследованию промышленных труб, выполненному ООО «</a:t>
            </a:r>
            <a:r>
              <a:rPr lang="ru-RU" dirty="0" err="1">
                <a:latin typeface="Times New Roman" panose="02020603050405020304" pitchFamily="18" charset="0"/>
                <a:cs typeface="Times New Roman" panose="02020603050405020304" pitchFamily="18" charset="0"/>
              </a:rPr>
              <a:t>Энергокран</a:t>
            </a:r>
            <a:r>
              <a:rPr lang="ru-RU" dirty="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i="1" u="sng" dirty="0">
                <a:effectLst/>
                <a:latin typeface="Times New Roman" panose="02020603050405020304" pitchFamily="18" charset="0"/>
                <a:ea typeface="Calibri" panose="020F0502020204030204" pitchFamily="34" charset="0"/>
                <a:cs typeface="Times New Roman" panose="02020603050405020304" pitchFamily="18" charset="0"/>
              </a:rPr>
              <a:t>23.11.2023 комиссией, сформированной Управлением, проведена  повторная проверка после устранения выявленного замечания. По результатам Управлением выдан акт готовности к отопительному периоду 2023/2024 гг.</a:t>
            </a:r>
            <a:endParaRPr lang="ru-RU" sz="1800" i="1" u="sng" dirty="0">
              <a:effectLst/>
              <a:latin typeface="Calibri" panose="020F0502020204030204" pitchFamily="34" charset="0"/>
              <a:ea typeface="Calibri" panose="020F0502020204030204" pitchFamily="34"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p:txBody>
      </p:sp>
      <p:sp>
        <p:nvSpPr>
          <p:cNvPr id="7" name="Прямоугольник 6">
            <a:extLst>
              <a:ext uri="{FF2B5EF4-FFF2-40B4-BE49-F238E27FC236}">
                <a16:creationId xmlns:a16="http://schemas.microsoft.com/office/drawing/2014/main" id="{202C08DD-03A8-4690-93E8-DAA285334640}"/>
              </a:ext>
            </a:extLst>
          </p:cNvPr>
          <p:cNvSpPr/>
          <p:nvPr/>
        </p:nvSpPr>
        <p:spPr>
          <a:xfrm>
            <a:off x="8629565" y="839076"/>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8" name="Рисунок 7">
            <a:extLst>
              <a:ext uri="{FF2B5EF4-FFF2-40B4-BE49-F238E27FC236}">
                <a16:creationId xmlns:a16="http://schemas.microsoft.com/office/drawing/2014/main" id="{F711D951-1640-4699-A803-8BCCF1E63B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sp>
        <p:nvSpPr>
          <p:cNvPr id="9" name="Заголовок 1">
            <a:extLst>
              <a:ext uri="{FF2B5EF4-FFF2-40B4-BE49-F238E27FC236}">
                <a16:creationId xmlns:a16="http://schemas.microsoft.com/office/drawing/2014/main" id="{F6371A05-C724-4462-9FE3-AF1EACF54D20}"/>
              </a:ext>
            </a:extLst>
          </p:cNvPr>
          <p:cNvSpPr txBox="1">
            <a:spLocks/>
          </p:cNvSpPr>
          <p:nvPr/>
        </p:nvSpPr>
        <p:spPr>
          <a:xfrm>
            <a:off x="58723" y="216278"/>
            <a:ext cx="9846572" cy="1184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ru-RU" sz="2400" b="1" cap="all" dirty="0">
                <a:latin typeface="+mn-lt"/>
                <a:ea typeface="+mn-ea"/>
                <a:cs typeface="Times New Roman" panose="02020603050405020304" pitchFamily="18" charset="0"/>
              </a:rPr>
              <a:t>Муниципальные образования, которые не получили паспорт готовности </a:t>
            </a:r>
          </a:p>
        </p:txBody>
      </p:sp>
    </p:spTree>
    <p:extLst>
      <p:ext uri="{BB962C8B-B14F-4D97-AF65-F5344CB8AC3E}">
        <p14:creationId xmlns:p14="http://schemas.microsoft.com/office/powerpoint/2010/main" val="42658734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96A61031-11A3-4CDD-BE5A-D7862E1019C8}"/>
              </a:ext>
            </a:extLst>
          </p:cNvPr>
          <p:cNvSpPr>
            <a:spLocks noGrp="1"/>
          </p:cNvSpPr>
          <p:nvPr>
            <p:ph type="sldNum" sz="quarter" idx="12"/>
          </p:nvPr>
        </p:nvSpPr>
        <p:spPr/>
        <p:txBody>
          <a:bodyPr/>
          <a:lstStyle/>
          <a:p>
            <a:fld id="{EB092CF9-F46D-4F0B-812A-240F1E00EE51}" type="slidenum">
              <a:rPr lang="ru-RU" smtClean="0"/>
              <a:t>5</a:t>
            </a:fld>
            <a:endParaRPr lang="ru-RU"/>
          </a:p>
        </p:txBody>
      </p:sp>
      <p:sp>
        <p:nvSpPr>
          <p:cNvPr id="6" name="TextBox 5">
            <a:extLst>
              <a:ext uri="{FF2B5EF4-FFF2-40B4-BE49-F238E27FC236}">
                <a16:creationId xmlns:a16="http://schemas.microsoft.com/office/drawing/2014/main" id="{E9825476-A0FF-42AF-9532-F46A7B3FFF1B}"/>
              </a:ext>
            </a:extLst>
          </p:cNvPr>
          <p:cNvSpPr txBox="1"/>
          <p:nvPr/>
        </p:nvSpPr>
        <p:spPr>
          <a:xfrm>
            <a:off x="604837" y="2101919"/>
            <a:ext cx="10982325" cy="3416320"/>
          </a:xfrm>
          <a:prstGeom prst="rect">
            <a:avLst/>
          </a:prstGeom>
          <a:noFill/>
        </p:spPr>
        <p:txBody>
          <a:bodyPr wrap="square">
            <a:spAutoFit/>
          </a:bodyPr>
          <a:lstStyle/>
          <a:p>
            <a:pPr algn="just"/>
            <a:r>
              <a:rPr lang="ru-RU" dirty="0">
                <a:latin typeface="Times New Roman" panose="02020603050405020304" pitchFamily="18" charset="0"/>
                <a:cs typeface="Times New Roman" panose="02020603050405020304" pitchFamily="18" charset="0"/>
              </a:rPr>
              <a:t>	3. </a:t>
            </a:r>
            <a:r>
              <a:rPr lang="ru-RU" b="1" u="sng" dirty="0" err="1">
                <a:latin typeface="Times New Roman" panose="02020603050405020304" pitchFamily="18" charset="0"/>
                <a:cs typeface="Times New Roman" panose="02020603050405020304" pitchFamily="18" charset="0"/>
              </a:rPr>
              <a:t>Красночетайский</a:t>
            </a:r>
            <a:r>
              <a:rPr lang="ru-RU" b="1" u="sng" dirty="0">
                <a:latin typeface="Times New Roman" panose="02020603050405020304" pitchFamily="18" charset="0"/>
                <a:cs typeface="Times New Roman" panose="02020603050405020304" pitchFamily="18" charset="0"/>
              </a:rPr>
              <a:t> муниципальный округ Чувашской Республики </a:t>
            </a:r>
            <a:r>
              <a:rPr lang="ru-RU" dirty="0">
                <a:latin typeface="Times New Roman" panose="02020603050405020304" pitchFamily="18" charset="0"/>
                <a:cs typeface="Times New Roman" panose="02020603050405020304" pitchFamily="18" charset="0"/>
              </a:rPr>
              <a:t>из-за неготовности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МП ПО МТС «</a:t>
            </a:r>
            <a:r>
              <a:rPr lang="ru-RU" dirty="0" err="1">
                <a:latin typeface="Times New Roman" panose="02020603050405020304" pitchFamily="18" charset="0"/>
                <a:cs typeface="Times New Roman" panose="02020603050405020304" pitchFamily="18" charset="0"/>
              </a:rPr>
              <a:t>Красночетайскагропромснаб</a:t>
            </a:r>
            <a:r>
              <a:rPr lang="ru-RU" dirty="0">
                <a:latin typeface="Times New Roman" panose="02020603050405020304" pitchFamily="18" charset="0"/>
                <a:cs typeface="Times New Roman" panose="02020603050405020304" pitchFamily="18" charset="0"/>
              </a:rPr>
              <a:t>», а именно: не обеспечен инструментально-визуальный внешний осмотр газоотводящих стволов, фундаментов, опорных конструкций, анкерных болтов, вантовых оттяжек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и их фундаментов, не обеспечена натяжка вантовой оттяжки, проходящей через кровлю котельной № 1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в с. Красные </a:t>
            </a:r>
            <a:r>
              <a:rPr lang="ru-RU" dirty="0" err="1">
                <a:latin typeface="Times New Roman" panose="02020603050405020304" pitchFamily="18" charset="0"/>
                <a:cs typeface="Times New Roman" panose="02020603050405020304" pitchFamily="18" charset="0"/>
              </a:rPr>
              <a:t>Четаи</a:t>
            </a:r>
            <a:r>
              <a:rPr lang="ru-RU" dirty="0">
                <a:latin typeface="Times New Roman" panose="02020603050405020304" pitchFamily="18" charset="0"/>
                <a:cs typeface="Times New Roman" panose="02020603050405020304" pitchFamily="18" charset="0"/>
              </a:rPr>
              <a:t>. </a:t>
            </a:r>
          </a:p>
          <a:p>
            <a:pPr algn="just"/>
            <a:endParaRPr lang="ru-RU" dirty="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	4. </a:t>
            </a:r>
            <a:r>
              <a:rPr lang="ru-RU" b="1" u="sng" dirty="0" err="1">
                <a:latin typeface="Times New Roman" panose="02020603050405020304" pitchFamily="18" charset="0"/>
                <a:cs typeface="Times New Roman" panose="02020603050405020304" pitchFamily="18" charset="0"/>
              </a:rPr>
              <a:t>Шемуршинский</a:t>
            </a:r>
            <a:r>
              <a:rPr lang="ru-RU" b="1" u="sng" dirty="0">
                <a:latin typeface="Times New Roman" panose="02020603050405020304" pitchFamily="18" charset="0"/>
                <a:cs typeface="Times New Roman" panose="02020603050405020304" pitchFamily="18" charset="0"/>
              </a:rPr>
              <a:t> муниципальный округ Чувашской Республики </a:t>
            </a:r>
            <a:r>
              <a:rPr lang="ru-RU" dirty="0">
                <a:latin typeface="Times New Roman" panose="02020603050405020304" pitchFamily="18" charset="0"/>
                <a:cs typeface="Times New Roman" panose="02020603050405020304" pitchFamily="18" charset="0"/>
              </a:rPr>
              <a:t>из-за неготовности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ОАО «Коммунальник», а именно: не выполнено 7 пунктов предписания от 10.11.2021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 43-06-15-094-163-193-211, а именно пункты: 1, 2, 3, 4, 5, 14, 18.  Не предъявлены документы, подтверждающие выполнение требований по готовности теплоснабжающей организации Шемуршинского муниципального округа к отопительному периоду. Отсутствуют электрозащитные средства и средства индивидуальной защиты в соответствии с нормами комплектования. </a:t>
            </a:r>
          </a:p>
        </p:txBody>
      </p:sp>
      <p:sp>
        <p:nvSpPr>
          <p:cNvPr id="7" name="Прямоугольник 6">
            <a:extLst>
              <a:ext uri="{FF2B5EF4-FFF2-40B4-BE49-F238E27FC236}">
                <a16:creationId xmlns:a16="http://schemas.microsoft.com/office/drawing/2014/main" id="{202C08DD-03A8-4690-93E8-DAA285334640}"/>
              </a:ext>
            </a:extLst>
          </p:cNvPr>
          <p:cNvSpPr/>
          <p:nvPr/>
        </p:nvSpPr>
        <p:spPr>
          <a:xfrm>
            <a:off x="8629565" y="839076"/>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8" name="Рисунок 7">
            <a:extLst>
              <a:ext uri="{FF2B5EF4-FFF2-40B4-BE49-F238E27FC236}">
                <a16:creationId xmlns:a16="http://schemas.microsoft.com/office/drawing/2014/main" id="{F711D951-1640-4699-A803-8BCCF1E63B8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sp>
        <p:nvSpPr>
          <p:cNvPr id="10" name="Заголовок 1">
            <a:extLst>
              <a:ext uri="{FF2B5EF4-FFF2-40B4-BE49-F238E27FC236}">
                <a16:creationId xmlns:a16="http://schemas.microsoft.com/office/drawing/2014/main" id="{3BA3BA48-E4D0-4443-83D4-47AF05479DA0}"/>
              </a:ext>
            </a:extLst>
          </p:cNvPr>
          <p:cNvSpPr txBox="1">
            <a:spLocks/>
          </p:cNvSpPr>
          <p:nvPr/>
        </p:nvSpPr>
        <p:spPr>
          <a:xfrm>
            <a:off x="58723" y="216278"/>
            <a:ext cx="9846572" cy="1184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ru-RU" sz="2400" b="1" cap="all" dirty="0">
                <a:latin typeface="+mn-lt"/>
                <a:ea typeface="+mn-ea"/>
                <a:cs typeface="Times New Roman" panose="02020603050405020304" pitchFamily="18" charset="0"/>
              </a:rPr>
              <a:t>Муниципальные образования, которые не получили паспорт готовности </a:t>
            </a:r>
          </a:p>
        </p:txBody>
      </p:sp>
    </p:spTree>
    <p:extLst>
      <p:ext uri="{BB962C8B-B14F-4D97-AF65-F5344CB8AC3E}">
        <p14:creationId xmlns:p14="http://schemas.microsoft.com/office/powerpoint/2010/main" val="1774377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6D0B0BE2-9C31-41F6-81F0-76995A29546B}"/>
              </a:ext>
            </a:extLst>
          </p:cNvPr>
          <p:cNvSpPr>
            <a:spLocks noGrp="1"/>
          </p:cNvSpPr>
          <p:nvPr>
            <p:ph type="sldNum" sz="quarter" idx="12"/>
          </p:nvPr>
        </p:nvSpPr>
        <p:spPr/>
        <p:txBody>
          <a:bodyPr/>
          <a:lstStyle/>
          <a:p>
            <a:fld id="{EB092CF9-F46D-4F0B-812A-240F1E00EE51}" type="slidenum">
              <a:rPr lang="ru-RU" smtClean="0"/>
              <a:t>6</a:t>
            </a:fld>
            <a:endParaRPr lang="ru-RU"/>
          </a:p>
        </p:txBody>
      </p:sp>
      <p:sp>
        <p:nvSpPr>
          <p:cNvPr id="5" name="Прямоугольник 4">
            <a:extLst>
              <a:ext uri="{FF2B5EF4-FFF2-40B4-BE49-F238E27FC236}">
                <a16:creationId xmlns:a16="http://schemas.microsoft.com/office/drawing/2014/main" id="{F8211A7E-C38C-4473-9E74-EC921B959903}"/>
              </a:ext>
            </a:extLst>
          </p:cNvPr>
          <p:cNvSpPr/>
          <p:nvPr/>
        </p:nvSpPr>
        <p:spPr>
          <a:xfrm>
            <a:off x="8629565" y="839076"/>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6" name="Рисунок 5">
            <a:extLst>
              <a:ext uri="{FF2B5EF4-FFF2-40B4-BE49-F238E27FC236}">
                <a16:creationId xmlns:a16="http://schemas.microsoft.com/office/drawing/2014/main" id="{A7B0BA49-F9C3-442B-8EFF-1162BD475D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sp>
        <p:nvSpPr>
          <p:cNvPr id="7" name="Заголовок 1">
            <a:extLst>
              <a:ext uri="{FF2B5EF4-FFF2-40B4-BE49-F238E27FC236}">
                <a16:creationId xmlns:a16="http://schemas.microsoft.com/office/drawing/2014/main" id="{354B127F-419A-4C43-B39C-F35FB320E589}"/>
              </a:ext>
            </a:extLst>
          </p:cNvPr>
          <p:cNvSpPr txBox="1">
            <a:spLocks/>
          </p:cNvSpPr>
          <p:nvPr/>
        </p:nvSpPr>
        <p:spPr>
          <a:xfrm>
            <a:off x="58723" y="216278"/>
            <a:ext cx="9846572" cy="1184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ru-RU" sz="2400" b="1" cap="all" dirty="0">
                <a:latin typeface="+mn-lt"/>
                <a:ea typeface="+mn-ea"/>
                <a:cs typeface="Times New Roman" panose="02020603050405020304" pitchFamily="18" charset="0"/>
              </a:rPr>
              <a:t>Муниципальные образования, которые не получили паспорт готовности </a:t>
            </a:r>
          </a:p>
        </p:txBody>
      </p:sp>
      <p:sp>
        <p:nvSpPr>
          <p:cNvPr id="11" name="TextBox 10">
            <a:extLst>
              <a:ext uri="{FF2B5EF4-FFF2-40B4-BE49-F238E27FC236}">
                <a16:creationId xmlns:a16="http://schemas.microsoft.com/office/drawing/2014/main" id="{780EBA2F-4E0B-43D1-8730-347FFCF363BB}"/>
              </a:ext>
            </a:extLst>
          </p:cNvPr>
          <p:cNvSpPr txBox="1"/>
          <p:nvPr/>
        </p:nvSpPr>
        <p:spPr>
          <a:xfrm>
            <a:off x="117446" y="1506765"/>
            <a:ext cx="12074554" cy="4801314"/>
          </a:xfrm>
          <a:prstGeom prst="rect">
            <a:avLst/>
          </a:prstGeom>
          <a:noFill/>
        </p:spPr>
        <p:txBody>
          <a:bodyPr wrap="square">
            <a:spAutoFit/>
          </a:bodyPr>
          <a:lstStyle/>
          <a:p>
            <a:pPr algn="just"/>
            <a:r>
              <a:rPr lang="ru-RU" dirty="0">
                <a:latin typeface="Times New Roman" panose="02020603050405020304" pitchFamily="18" charset="0"/>
                <a:cs typeface="Times New Roman" panose="02020603050405020304" pitchFamily="18" charset="0"/>
              </a:rPr>
              <a:t>	5. </a:t>
            </a:r>
            <a:r>
              <a:rPr lang="ru-RU" b="1" u="sng" dirty="0">
                <a:latin typeface="Times New Roman" panose="02020603050405020304" pitchFamily="18" charset="0"/>
                <a:cs typeface="Times New Roman" panose="02020603050405020304" pitchFamily="18" charset="0"/>
              </a:rPr>
              <a:t>Чебоксарский муниципальный округ Чувашской Республики </a:t>
            </a:r>
            <a:r>
              <a:rPr lang="ru-RU" dirty="0">
                <a:latin typeface="Times New Roman" panose="02020603050405020304" pitchFamily="18" charset="0"/>
                <a:cs typeface="Times New Roman" panose="02020603050405020304" pitchFamily="18" charset="0"/>
              </a:rPr>
              <a:t>из-за неготовности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МУП «ЖКХ «</a:t>
            </a:r>
            <a:r>
              <a:rPr lang="ru-RU" dirty="0" err="1">
                <a:latin typeface="Times New Roman" panose="02020603050405020304" pitchFamily="18" charset="0"/>
                <a:cs typeface="Times New Roman" panose="02020603050405020304" pitchFamily="18" charset="0"/>
              </a:rPr>
              <a:t>Вурман-Сюктерское</a:t>
            </a:r>
            <a:r>
              <a:rPr lang="ru-RU" dirty="0">
                <a:latin typeface="Times New Roman" panose="02020603050405020304" pitchFamily="18" charset="0"/>
                <a:cs typeface="Times New Roman" panose="02020603050405020304" pitchFamily="18" charset="0"/>
              </a:rPr>
              <a:t>», а именно:</a:t>
            </a:r>
          </a:p>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Не выполнено 10 пунктов предписания от 06.12.2021 № 43-06-15-193-248, а именно пункты: 1, 3, 4, 5, 6, 8, 9, 10, 11, 12.</a:t>
            </a:r>
          </a:p>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Отсутствуют прошедшие в установленном порядке периодическую метрологическую поверку сигнализаторы загазованности.</a:t>
            </a:r>
          </a:p>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Отсутствует документальное подтверждение укомплектованности штата работников в соответствии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с установленными требованиями</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p>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Не осуществляется контроль за зданием и сооружениями котельной, нарушено остекление котельной, вместо стекол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в оконных проемах установлены подручные материалы.</a:t>
            </a:r>
          </a:p>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Не соблюдаются требования при эксплуатации средств измерений котельной, а именно: на шкале манометров, установленных на трубопроводах теплоносителя в котельной, отсутствуют обозначения красной чертой, указывающую величину разрешенного давления теплоносителя.</a:t>
            </a:r>
          </a:p>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Не осуществляется контроль за зданием и сооружениями котельной, на потолке и стенах котельной имеются потеки, нарушена штукатурка и окраска стен. Не выполнена окраска помещения котельной</a:t>
            </a:r>
            <a:r>
              <a:rPr lang="en-US" dirty="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Теплотрасса на участках, отходящих от котельной до потребителя, не очищена от многолетних кустарников и деревьев.</a:t>
            </a:r>
          </a:p>
        </p:txBody>
      </p:sp>
    </p:spTree>
    <p:extLst>
      <p:ext uri="{BB962C8B-B14F-4D97-AF65-F5344CB8AC3E}">
        <p14:creationId xmlns:p14="http://schemas.microsoft.com/office/powerpoint/2010/main" val="1795756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BA32C1B-8456-418A-BE1E-EC43125EBBF1}"/>
              </a:ext>
            </a:extLst>
          </p:cNvPr>
          <p:cNvSpPr>
            <a:spLocks noGrp="1"/>
          </p:cNvSpPr>
          <p:nvPr>
            <p:ph type="sldNum" sz="quarter" idx="12"/>
          </p:nvPr>
        </p:nvSpPr>
        <p:spPr/>
        <p:txBody>
          <a:bodyPr/>
          <a:lstStyle/>
          <a:p>
            <a:fld id="{EB092CF9-F46D-4F0B-812A-240F1E00EE51}" type="slidenum">
              <a:rPr lang="ru-RU" smtClean="0"/>
              <a:t>7</a:t>
            </a:fld>
            <a:endParaRPr lang="ru-RU"/>
          </a:p>
        </p:txBody>
      </p:sp>
      <p:sp>
        <p:nvSpPr>
          <p:cNvPr id="6" name="TextBox 5">
            <a:extLst>
              <a:ext uri="{FF2B5EF4-FFF2-40B4-BE49-F238E27FC236}">
                <a16:creationId xmlns:a16="http://schemas.microsoft.com/office/drawing/2014/main" id="{70159D0E-3A64-4CB2-8C92-4D4F5336B272}"/>
              </a:ext>
            </a:extLst>
          </p:cNvPr>
          <p:cNvSpPr txBox="1"/>
          <p:nvPr/>
        </p:nvSpPr>
        <p:spPr>
          <a:xfrm>
            <a:off x="58723" y="1690688"/>
            <a:ext cx="12133277" cy="5078313"/>
          </a:xfrm>
          <a:prstGeom prst="rect">
            <a:avLst/>
          </a:prstGeom>
          <a:noFill/>
        </p:spPr>
        <p:txBody>
          <a:bodyPr wrap="square">
            <a:spAutoFit/>
          </a:bodyPr>
          <a:lstStyle/>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Не обеспечено поведение капитального и текущего ремонта здания и сооружения котельной. Отсутствует график планово-предупредительного ремонта.</a:t>
            </a:r>
          </a:p>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Не обеспечена проверка сопротивления контура молниезащиты дымовой трубы котельной.</a:t>
            </a:r>
          </a:p>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Не выполнено покрытие трубопроводов и металлических конструкций тепловых сетей котельной. </a:t>
            </a:r>
          </a:p>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На дверях котельной отсутствуют обозначение (наименование) и номера оборудования (котельной).</a:t>
            </a:r>
          </a:p>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Теплообменник, установленный в котельной, имеет течь теплоносителя, не обеспечено проведение ремонта.</a:t>
            </a:r>
          </a:p>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Не обеспечено содержание в исправном состоянии здания котельной обеспечивающим длительное, надежное использование по назначению, с учетом требований санитарных норм и правил, правил безопасности труда, нарушено покрытие полов внутри котельной. </a:t>
            </a:r>
            <a:endParaRPr lang="en-US"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Не обеспечено изолирование арматуры, фланцевых соединений, люков, компенсаторов.</a:t>
            </a:r>
          </a:p>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Отсутствуют: план тепловой сети (масштабный); оперативная и эксплуатационная (расчетная) схемы; профили теплотрасс по каждой магистрали с нанесением линии статического давления.</a:t>
            </a:r>
          </a:p>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Не обеспечено содержание в исправном состоянии отдельно установленной дымовой трубы котельной (не эксплуатируемой) обеспечивающим длительное, надежное использование по назначению, с учетом требований санитарных норм и правил, правил безопасности труда, нарушено покрытие полов внутри котельной.</a:t>
            </a:r>
          </a:p>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Не обеспечено содержание в исправном состоянии сооружения котельной, обеспечивающим длительное, надежное использование по назначению, с учетом требований санитарных норм и правил, правил безопасности труда, нарушено целостность и герметичность сооружений тепловых энергоустановок котельной.</a:t>
            </a:r>
          </a:p>
        </p:txBody>
      </p:sp>
      <p:sp>
        <p:nvSpPr>
          <p:cNvPr id="7" name="Прямоугольник 6">
            <a:extLst>
              <a:ext uri="{FF2B5EF4-FFF2-40B4-BE49-F238E27FC236}">
                <a16:creationId xmlns:a16="http://schemas.microsoft.com/office/drawing/2014/main" id="{B0521B9A-7FF0-4EC9-85F4-040B4146BAE2}"/>
              </a:ext>
            </a:extLst>
          </p:cNvPr>
          <p:cNvSpPr/>
          <p:nvPr/>
        </p:nvSpPr>
        <p:spPr>
          <a:xfrm>
            <a:off x="8629565" y="839076"/>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8" name="Рисунок 7">
            <a:extLst>
              <a:ext uri="{FF2B5EF4-FFF2-40B4-BE49-F238E27FC236}">
                <a16:creationId xmlns:a16="http://schemas.microsoft.com/office/drawing/2014/main" id="{B7D612A0-DF74-484B-9FC3-FBDD80ED43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sp>
        <p:nvSpPr>
          <p:cNvPr id="9" name="Заголовок 1">
            <a:extLst>
              <a:ext uri="{FF2B5EF4-FFF2-40B4-BE49-F238E27FC236}">
                <a16:creationId xmlns:a16="http://schemas.microsoft.com/office/drawing/2014/main" id="{8D6DD752-CF06-493B-BF91-A1873FB0DFF1}"/>
              </a:ext>
            </a:extLst>
          </p:cNvPr>
          <p:cNvSpPr txBox="1">
            <a:spLocks/>
          </p:cNvSpPr>
          <p:nvPr/>
        </p:nvSpPr>
        <p:spPr>
          <a:xfrm>
            <a:off x="58723" y="216278"/>
            <a:ext cx="9846572" cy="1184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ru-RU" sz="2400" b="1" cap="all" dirty="0">
                <a:latin typeface="+mn-lt"/>
                <a:ea typeface="+mn-ea"/>
                <a:cs typeface="Times New Roman" panose="02020603050405020304" pitchFamily="18" charset="0"/>
              </a:rPr>
              <a:t>Муниципальные образования, которые не получили паспорт готовности </a:t>
            </a:r>
          </a:p>
        </p:txBody>
      </p:sp>
    </p:spTree>
    <p:extLst>
      <p:ext uri="{BB962C8B-B14F-4D97-AF65-F5344CB8AC3E}">
        <p14:creationId xmlns:p14="http://schemas.microsoft.com/office/powerpoint/2010/main" val="2707753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0F8D0AA4-F672-4CE5-B981-D6FD11C4C59A}"/>
              </a:ext>
            </a:extLst>
          </p:cNvPr>
          <p:cNvSpPr>
            <a:spLocks noGrp="1"/>
          </p:cNvSpPr>
          <p:nvPr>
            <p:ph type="sldNum" sz="quarter" idx="12"/>
          </p:nvPr>
        </p:nvSpPr>
        <p:spPr/>
        <p:txBody>
          <a:bodyPr/>
          <a:lstStyle/>
          <a:p>
            <a:fld id="{EB092CF9-F46D-4F0B-812A-240F1E00EE51}" type="slidenum">
              <a:rPr lang="ru-RU" smtClean="0"/>
              <a:t>8</a:t>
            </a:fld>
            <a:endParaRPr lang="ru-RU"/>
          </a:p>
        </p:txBody>
      </p:sp>
      <p:sp>
        <p:nvSpPr>
          <p:cNvPr id="6" name="TextBox 5">
            <a:extLst>
              <a:ext uri="{FF2B5EF4-FFF2-40B4-BE49-F238E27FC236}">
                <a16:creationId xmlns:a16="http://schemas.microsoft.com/office/drawing/2014/main" id="{28AC502E-FB70-4889-87FE-1A4358ECF0C6}"/>
              </a:ext>
            </a:extLst>
          </p:cNvPr>
          <p:cNvSpPr txBox="1"/>
          <p:nvPr/>
        </p:nvSpPr>
        <p:spPr>
          <a:xfrm>
            <a:off x="246742" y="1555036"/>
            <a:ext cx="11408229" cy="4801314"/>
          </a:xfrm>
          <a:prstGeom prst="rect">
            <a:avLst/>
          </a:prstGeom>
          <a:noFill/>
        </p:spPr>
        <p:txBody>
          <a:bodyPr wrap="square">
            <a:spAutoFit/>
          </a:bodyPr>
          <a:lstStyle/>
          <a:p>
            <a:pPr algn="just"/>
            <a:r>
              <a:rPr lang="ru-RU" b="1" u="sng" dirty="0">
                <a:latin typeface="Times New Roman" panose="02020603050405020304" pitchFamily="18" charset="0"/>
                <a:cs typeface="Times New Roman" panose="02020603050405020304" pitchFamily="18" charset="0"/>
              </a:rPr>
              <a:t>Чебоксарским муниципальным округом </a:t>
            </a:r>
            <a:r>
              <a:rPr lang="ru-RU" dirty="0">
                <a:latin typeface="Times New Roman" panose="02020603050405020304" pitchFamily="18" charset="0"/>
                <a:cs typeface="Times New Roman" panose="02020603050405020304" pitchFamily="18" charset="0"/>
              </a:rPr>
              <a:t>не представлена следующая информация/материалы в соответствии </a:t>
            </a:r>
            <a:br>
              <a:rPr lang="en-US"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с программой проведения оценки готовности:</a:t>
            </a:r>
          </a:p>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план действий по ликвидации последствий аварийных ситуаций с применением электронного моделирования аварийных ситуаций.</a:t>
            </a:r>
          </a:p>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графики аварийного ограничения режимов потребления тепловой энергии потребителей, согласованных с органом местного самоуправления поселения, городского округа. Порядок ограничения, прекращения подачи тепловой энергии при возникновении (угрозы возникновения) аварийных ситуаций в системе теплоснабжения определен Правилами организации теплоснабжения в Российской Федерации, утвержденными постановлением Правительства Российской Федерации от 8 августа 2012 г. № 808.</a:t>
            </a:r>
          </a:p>
          <a:p>
            <a:pPr marL="285750" indent="-285750" algn="just">
              <a:buFont typeface="Arial" panose="020B0604020202020204" pitchFamily="34" charset="0"/>
              <a:buChar char="•"/>
            </a:pPr>
            <a:r>
              <a:rPr lang="ru-RU" dirty="0">
                <a:latin typeface="Times New Roman" panose="02020603050405020304" pitchFamily="18" charset="0"/>
                <a:cs typeface="Times New Roman" panose="02020603050405020304" pitchFamily="18" charset="0"/>
              </a:rPr>
              <a:t>документ, подтверждающий наличие сведений в схемах теплоснабжения поселений, городских округов и городов федерального значения о мероприятиях по установке (приобретению) резервного оборудования, организации совместной работы нескольких источников тепловой энергии на единую тепловую сеть, резервированию тепловых сетей смежных районов поселения, городского округа, города федерального значения, если их необходимость установлена в результате оценки надежности теплоснабжения в порядке, определенном требованиями к схемам теплоснабжения, утвержденными постановлением Правительства Российской Федерации от 22 февраля 2012 г. № 154 «О требованиях к схемам теплоснабжения, порядку их разработки и утверждения».</a:t>
            </a:r>
          </a:p>
        </p:txBody>
      </p:sp>
      <p:sp>
        <p:nvSpPr>
          <p:cNvPr id="7" name="Прямоугольник 6">
            <a:extLst>
              <a:ext uri="{FF2B5EF4-FFF2-40B4-BE49-F238E27FC236}">
                <a16:creationId xmlns:a16="http://schemas.microsoft.com/office/drawing/2014/main" id="{2CBFDACE-5945-4ED1-BDE3-74A904884243}"/>
              </a:ext>
            </a:extLst>
          </p:cNvPr>
          <p:cNvSpPr/>
          <p:nvPr/>
        </p:nvSpPr>
        <p:spPr>
          <a:xfrm>
            <a:off x="8629565" y="839076"/>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8" name="Рисунок 7">
            <a:extLst>
              <a:ext uri="{FF2B5EF4-FFF2-40B4-BE49-F238E27FC236}">
                <a16:creationId xmlns:a16="http://schemas.microsoft.com/office/drawing/2014/main" id="{B83DF397-2833-4202-84A2-8BE17A4356F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sp>
        <p:nvSpPr>
          <p:cNvPr id="9" name="Заголовок 1">
            <a:extLst>
              <a:ext uri="{FF2B5EF4-FFF2-40B4-BE49-F238E27FC236}">
                <a16:creationId xmlns:a16="http://schemas.microsoft.com/office/drawing/2014/main" id="{7EB75500-3EC8-4BA7-ABED-91F2A27A41FA}"/>
              </a:ext>
            </a:extLst>
          </p:cNvPr>
          <p:cNvSpPr txBox="1">
            <a:spLocks/>
          </p:cNvSpPr>
          <p:nvPr/>
        </p:nvSpPr>
        <p:spPr>
          <a:xfrm>
            <a:off x="58723" y="216278"/>
            <a:ext cx="9846572" cy="11840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ru-RU" sz="2400" b="1" cap="all" dirty="0">
                <a:latin typeface="+mn-lt"/>
                <a:ea typeface="+mn-ea"/>
                <a:cs typeface="Times New Roman" panose="02020603050405020304" pitchFamily="18" charset="0"/>
              </a:rPr>
              <a:t>Муниципальные образования которые не получили паспорт готовности </a:t>
            </a:r>
          </a:p>
        </p:txBody>
      </p:sp>
    </p:spTree>
    <p:extLst>
      <p:ext uri="{BB962C8B-B14F-4D97-AF65-F5344CB8AC3E}">
        <p14:creationId xmlns:p14="http://schemas.microsoft.com/office/powerpoint/2010/main" val="2345520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582" y="2699294"/>
            <a:ext cx="3212755" cy="3932278"/>
          </a:xfrm>
          <a:prstGeom prst="rect">
            <a:avLst/>
          </a:prstGeom>
        </p:spPr>
      </p:pic>
      <p:pic>
        <p:nvPicPr>
          <p:cNvPr id="6" name="Рисунок 5"/>
          <p:cNvPicPr>
            <a:picLocks noChangeAspect="1"/>
          </p:cNvPicPr>
          <p:nvPr/>
        </p:nvPicPr>
        <p:blipFill>
          <a:blip r:embed="rId3"/>
          <a:stretch>
            <a:fillRect/>
          </a:stretch>
        </p:blipFill>
        <p:spPr>
          <a:xfrm>
            <a:off x="5551718" y="2699295"/>
            <a:ext cx="5851700" cy="3932277"/>
          </a:xfrm>
          <a:prstGeom prst="rect">
            <a:avLst/>
          </a:prstGeom>
        </p:spPr>
      </p:pic>
      <p:sp>
        <p:nvSpPr>
          <p:cNvPr id="7" name="Прямоугольник 6"/>
          <p:cNvSpPr/>
          <p:nvPr/>
        </p:nvSpPr>
        <p:spPr>
          <a:xfrm>
            <a:off x="788582" y="1046847"/>
            <a:ext cx="8399806" cy="923330"/>
          </a:xfrm>
          <a:prstGeom prst="rect">
            <a:avLst/>
          </a:prstGeom>
        </p:spPr>
        <p:txBody>
          <a:bodyPr wrap="square">
            <a:spAutoFit/>
          </a:bodyPr>
          <a:lstStyle/>
          <a:p>
            <a:pPr algn="just"/>
            <a:r>
              <a:rPr lang="ru-RU" dirty="0">
                <a:latin typeface="Times New Roman" panose="02020603050405020304" pitchFamily="18" charset="0"/>
                <a:cs typeface="Times New Roman" panose="02020603050405020304" pitchFamily="18" charset="0"/>
              </a:rPr>
              <a:t>15.08.2023 выявлено</a:t>
            </a:r>
            <a:r>
              <a:rPr lang="en-US" dirty="0">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r>
              <a:rPr lang="ru-RU" dirty="0">
                <a:solidFill>
                  <a:srgbClr val="000000"/>
                </a:solidFill>
                <a:latin typeface="Times New Roman" panose="02020603050405020304" pitchFamily="18" charset="0"/>
                <a:cs typeface="Times New Roman" panose="02020603050405020304" pitchFamily="18" charset="0"/>
              </a:rPr>
              <a:t>н</a:t>
            </a:r>
            <a:r>
              <a:rPr lang="ru-RU" dirty="0">
                <a:solidFill>
                  <a:srgbClr val="000000"/>
                </a:solidFill>
                <a:latin typeface="Times New Roman" panose="02020603050405020304" pitchFamily="18" charset="0"/>
              </a:rPr>
              <a:t>е осуществляется контроль за зданием и сооружениями котельной № 6 по ул. Виноградова в г. </a:t>
            </a:r>
            <a:r>
              <a:rPr lang="ru-RU" dirty="0" err="1">
                <a:solidFill>
                  <a:srgbClr val="000000"/>
                </a:solidFill>
                <a:latin typeface="Times New Roman" panose="02020603050405020304" pitchFamily="18" charset="0"/>
              </a:rPr>
              <a:t>Козловка</a:t>
            </a:r>
            <a:r>
              <a:rPr lang="ru-RU" dirty="0">
                <a:solidFill>
                  <a:srgbClr val="000000"/>
                </a:solidFill>
                <a:latin typeface="Times New Roman" panose="02020603050405020304" pitchFamily="18" charset="0"/>
              </a:rPr>
              <a:t>, нарушено остекление котельной, вместо стекол в оконных проемах установлены подручные материалы.</a:t>
            </a:r>
          </a:p>
        </p:txBody>
      </p:sp>
      <p:sp>
        <p:nvSpPr>
          <p:cNvPr id="8" name="TextBox 7"/>
          <p:cNvSpPr txBox="1"/>
          <p:nvPr/>
        </p:nvSpPr>
        <p:spPr>
          <a:xfrm>
            <a:off x="788583" y="226428"/>
            <a:ext cx="8399806" cy="923330"/>
          </a:xfrm>
          <a:prstGeom prst="rect">
            <a:avLst/>
          </a:prstGeom>
          <a:noFill/>
        </p:spPr>
        <p:txBody>
          <a:bodyPr wrap="square" rtlCol="0">
            <a:spAutoFit/>
          </a:bodyPr>
          <a:lstStyle/>
          <a:p>
            <a:pPr algn="ctr"/>
            <a:r>
              <a:rPr lang="ru-RU" b="1" dirty="0">
                <a:latin typeface="Times New Roman" panose="02020603050405020304" pitchFamily="18" charset="0"/>
                <a:cs typeface="Times New Roman" panose="02020603050405020304" pitchFamily="18" charset="0"/>
              </a:rPr>
              <a:t>г. </a:t>
            </a:r>
            <a:r>
              <a:rPr lang="ru-RU" b="1" dirty="0" err="1">
                <a:latin typeface="Times New Roman" panose="02020603050405020304" pitchFamily="18" charset="0"/>
                <a:cs typeface="Times New Roman" panose="02020603050405020304" pitchFamily="18" charset="0"/>
              </a:rPr>
              <a:t>Козловка</a:t>
            </a:r>
            <a:r>
              <a:rPr lang="ru-RU" b="1" dirty="0">
                <a:latin typeface="Times New Roman" panose="02020603050405020304" pitchFamily="18" charset="0"/>
                <a:cs typeface="Times New Roman" panose="02020603050405020304" pitchFamily="18" charset="0"/>
              </a:rPr>
              <a:t> Чувашской Республики. Котельная ГУП  "</a:t>
            </a:r>
            <a:r>
              <a:rPr lang="ru-RU" b="1" dirty="0" err="1">
                <a:latin typeface="Times New Roman" panose="02020603050405020304" pitchFamily="18" charset="0"/>
                <a:cs typeface="Times New Roman" panose="02020603050405020304" pitchFamily="18" charset="0"/>
              </a:rPr>
              <a:t>Чувашгаз</a:t>
            </a:r>
            <a:r>
              <a:rPr lang="ru-RU" b="1" dirty="0">
                <a:latin typeface="Times New Roman" panose="02020603050405020304" pitchFamily="18" charset="0"/>
                <a:cs typeface="Times New Roman" panose="02020603050405020304" pitchFamily="18" charset="0"/>
              </a:rPr>
              <a:t>" Минстроя Чувашии, находящаяся на территории БУ ЧР «Козловская ЦРБ </a:t>
            </a:r>
            <a:br>
              <a:rPr lang="ru-RU" b="1" dirty="0">
                <a:latin typeface="Times New Roman" panose="02020603050405020304" pitchFamily="18" charset="0"/>
                <a:cs typeface="Times New Roman" panose="02020603050405020304" pitchFamily="18" charset="0"/>
              </a:rPr>
            </a:br>
            <a:r>
              <a:rPr lang="ru-RU" b="1" dirty="0">
                <a:latin typeface="Times New Roman" panose="02020603050405020304" pitchFamily="18" charset="0"/>
                <a:cs typeface="Times New Roman" panose="02020603050405020304" pitchFamily="18" charset="0"/>
              </a:rPr>
              <a:t>им. И.Е. Виноградова» </a:t>
            </a:r>
            <a:r>
              <a:rPr lang="ru-RU" b="1" dirty="0" err="1">
                <a:latin typeface="Times New Roman" panose="02020603050405020304" pitchFamily="18" charset="0"/>
                <a:cs typeface="Times New Roman" panose="02020603050405020304" pitchFamily="18" charset="0"/>
              </a:rPr>
              <a:t>Минзрава</a:t>
            </a:r>
            <a:r>
              <a:rPr lang="ru-RU" b="1" dirty="0">
                <a:latin typeface="Times New Roman" panose="02020603050405020304" pitchFamily="18" charset="0"/>
                <a:cs typeface="Times New Roman" panose="02020603050405020304" pitchFamily="18" charset="0"/>
              </a:rPr>
              <a:t> Чувашии</a:t>
            </a:r>
          </a:p>
        </p:txBody>
      </p:sp>
      <p:sp>
        <p:nvSpPr>
          <p:cNvPr id="9" name="TextBox 8">
            <a:extLst>
              <a:ext uri="{FF2B5EF4-FFF2-40B4-BE49-F238E27FC236}">
                <a16:creationId xmlns:a16="http://schemas.microsoft.com/office/drawing/2014/main" id="{6116ED41-6444-4435-B9D7-56A0FC511F9B}"/>
              </a:ext>
            </a:extLst>
          </p:cNvPr>
          <p:cNvSpPr txBox="1"/>
          <p:nvPr/>
        </p:nvSpPr>
        <p:spPr>
          <a:xfrm>
            <a:off x="5418553" y="2175599"/>
            <a:ext cx="3212755" cy="369332"/>
          </a:xfrm>
          <a:prstGeom prst="rect">
            <a:avLst/>
          </a:prstGeom>
          <a:noFill/>
        </p:spPr>
        <p:txBody>
          <a:bodyPr wrap="square">
            <a:spAutoFit/>
          </a:bodyPr>
          <a:lstStyle/>
          <a:p>
            <a:r>
              <a:rPr lang="ru-RU" dirty="0">
                <a:solidFill>
                  <a:srgbClr val="000000"/>
                </a:solidFill>
                <a:latin typeface="Times New Roman" panose="02020603050405020304" pitchFamily="18" charset="0"/>
              </a:rPr>
              <a:t>Стало</a:t>
            </a:r>
            <a:endParaRPr lang="ru-RU" dirty="0"/>
          </a:p>
        </p:txBody>
      </p:sp>
      <p:sp>
        <p:nvSpPr>
          <p:cNvPr id="10" name="TextBox 9">
            <a:extLst>
              <a:ext uri="{FF2B5EF4-FFF2-40B4-BE49-F238E27FC236}">
                <a16:creationId xmlns:a16="http://schemas.microsoft.com/office/drawing/2014/main" id="{AA396261-ECC5-49CB-95C3-D1C054230748}"/>
              </a:ext>
            </a:extLst>
          </p:cNvPr>
          <p:cNvSpPr txBox="1"/>
          <p:nvPr/>
        </p:nvSpPr>
        <p:spPr>
          <a:xfrm>
            <a:off x="788582" y="2175599"/>
            <a:ext cx="3212755" cy="369332"/>
          </a:xfrm>
          <a:prstGeom prst="rect">
            <a:avLst/>
          </a:prstGeom>
          <a:noFill/>
        </p:spPr>
        <p:txBody>
          <a:bodyPr wrap="square">
            <a:spAutoFit/>
          </a:bodyPr>
          <a:lstStyle/>
          <a:p>
            <a:r>
              <a:rPr lang="ru-RU" dirty="0">
                <a:solidFill>
                  <a:srgbClr val="000000"/>
                </a:solidFill>
                <a:latin typeface="Times New Roman" panose="02020603050405020304" pitchFamily="18" charset="0"/>
              </a:rPr>
              <a:t>Было</a:t>
            </a:r>
            <a:endParaRPr lang="ru-RU" dirty="0"/>
          </a:p>
        </p:txBody>
      </p:sp>
      <p:sp>
        <p:nvSpPr>
          <p:cNvPr id="11" name="Прямоугольник 10">
            <a:extLst>
              <a:ext uri="{FF2B5EF4-FFF2-40B4-BE49-F238E27FC236}">
                <a16:creationId xmlns:a16="http://schemas.microsoft.com/office/drawing/2014/main" id="{A8681BF3-5DD0-4676-ABA0-750B91026444}"/>
              </a:ext>
            </a:extLst>
          </p:cNvPr>
          <p:cNvSpPr/>
          <p:nvPr/>
        </p:nvSpPr>
        <p:spPr>
          <a:xfrm>
            <a:off x="8688288" y="808294"/>
            <a:ext cx="3503712" cy="424732"/>
          </a:xfrm>
          <a:prstGeom prst="rect">
            <a:avLst/>
          </a:prstGeom>
        </p:spPr>
        <p:txBody>
          <a:bodyPr wrap="square">
            <a:spAutoFit/>
          </a:bodyPr>
          <a:lstStyle/>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Приволжское управление </a:t>
            </a:r>
          </a:p>
          <a:p>
            <a:pPr marL="1082675">
              <a:lnSpc>
                <a:spcPct val="90000"/>
              </a:lnSpc>
            </a:pPr>
            <a:r>
              <a:rPr kumimoji="1" lang="ru-RU" sz="1200" b="1"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Ростехнадзора</a:t>
            </a:r>
          </a:p>
        </p:txBody>
      </p:sp>
      <p:pic>
        <p:nvPicPr>
          <p:cNvPr id="12" name="Рисунок 11">
            <a:extLst>
              <a:ext uri="{FF2B5EF4-FFF2-40B4-BE49-F238E27FC236}">
                <a16:creationId xmlns:a16="http://schemas.microsoft.com/office/drawing/2014/main" id="{BD85617B-4F76-444E-B77F-BBDB9F46FC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4940" y="777512"/>
            <a:ext cx="432048" cy="486296"/>
          </a:xfrm>
          <a:prstGeom prst="rect">
            <a:avLst/>
          </a:prstGeom>
        </p:spPr>
      </p:pic>
    </p:spTree>
    <p:extLst>
      <p:ext uri="{BB962C8B-B14F-4D97-AF65-F5344CB8AC3E}">
        <p14:creationId xmlns:p14="http://schemas.microsoft.com/office/powerpoint/2010/main" val="381188260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10774</TotalTime>
  <Words>1769</Words>
  <Application>Microsoft Office PowerPoint</Application>
  <PresentationFormat>Широкоэкранный</PresentationFormat>
  <Paragraphs>200</Paragraphs>
  <Slides>21</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21</vt:i4>
      </vt:variant>
    </vt:vector>
  </HeadingPairs>
  <TitlesOfParts>
    <vt:vector size="27" baseType="lpstr">
      <vt:lpstr>Arial</vt:lpstr>
      <vt:lpstr>Calibri</vt:lpstr>
      <vt:lpstr>Calibri Light</vt:lpstr>
      <vt:lpstr>Tahoma</vt:lpstr>
      <vt:lpstr>Times New Roman</vt:lpstr>
      <vt:lpstr>Тема Office</vt:lpstr>
      <vt:lpstr>Презентация PowerPoint</vt:lpstr>
      <vt:lpstr>Презентация PowerPoint</vt:lpstr>
      <vt:lpstr>Основные выявленные замечания по результатам оценки готовности к осенне-зимнему периоду 2023-2024 г.г.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Спорткомплекс Единая Россия г. Елабуга Республики Татарстан  15.07.2023 выявлено: не проведен текущий ремонт в ИТП здания бассейна,  а именно не проведена очистка, промывка теплообменника.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MAF</dc:creator>
  <cp:lastModifiedBy>Приёмная Игонова</cp:lastModifiedBy>
  <cp:revision>149</cp:revision>
  <dcterms:created xsi:type="dcterms:W3CDTF">2021-10-13T13:11:18Z</dcterms:created>
  <dcterms:modified xsi:type="dcterms:W3CDTF">2023-11-30T06:55:09Z</dcterms:modified>
</cp:coreProperties>
</file>